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sldIdLst>
    <p:sldId id="256" r:id="rId2"/>
    <p:sldId id="294" r:id="rId3"/>
    <p:sldId id="295" r:id="rId4"/>
    <p:sldId id="297" r:id="rId5"/>
    <p:sldId id="296" r:id="rId6"/>
    <p:sldId id="301" r:id="rId7"/>
    <p:sldId id="300" r:id="rId8"/>
    <p:sldId id="298" r:id="rId9"/>
    <p:sldId id="257" r:id="rId10"/>
    <p:sldId id="258" r:id="rId11"/>
    <p:sldId id="259" r:id="rId12"/>
    <p:sldId id="260" r:id="rId13"/>
    <p:sldId id="261" r:id="rId14"/>
    <p:sldId id="262" r:id="rId15"/>
    <p:sldId id="264" r:id="rId16"/>
    <p:sldId id="277" r:id="rId17"/>
    <p:sldId id="278" r:id="rId18"/>
    <p:sldId id="280" r:id="rId19"/>
    <p:sldId id="281" r:id="rId20"/>
    <p:sldId id="265" r:id="rId21"/>
    <p:sldId id="266" r:id="rId22"/>
    <p:sldId id="267" r:id="rId23"/>
    <p:sldId id="286" r:id="rId24"/>
    <p:sldId id="287" r:id="rId25"/>
    <p:sldId id="288" r:id="rId26"/>
    <p:sldId id="275" r:id="rId27"/>
    <p:sldId id="268" r:id="rId28"/>
    <p:sldId id="276" r:id="rId29"/>
    <p:sldId id="274" r:id="rId30"/>
    <p:sldId id="271" r:id="rId31"/>
    <p:sldId id="283" r:id="rId32"/>
    <p:sldId id="272" r:id="rId33"/>
    <p:sldId id="284" r:id="rId34"/>
    <p:sldId id="282" r:id="rId35"/>
    <p:sldId id="273" r:id="rId36"/>
    <p:sldId id="269" r:id="rId37"/>
    <p:sldId id="270" r:id="rId38"/>
    <p:sldId id="285" r:id="rId39"/>
    <p:sldId id="289" r:id="rId40"/>
    <p:sldId id="290" r:id="rId41"/>
    <p:sldId id="291" r:id="rId42"/>
    <p:sldId id="292" r:id="rId43"/>
  </p:sldIdLst>
  <p:sldSz cx="9144000" cy="6858000" type="screen4x3"/>
  <p:notesSz cx="6797675" cy="9929813"/>
  <p:defaultTextStyle>
    <a:defPPr>
      <a:defRPr lang="it-IT"/>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D5D5"/>
    <a:srgbClr val="EDFFB9"/>
    <a:srgbClr val="F8FFE5"/>
    <a:srgbClr val="E8F3A3"/>
    <a:srgbClr val="DCED77"/>
    <a:srgbClr val="D7FF65"/>
    <a:srgbClr val="E2E2E2"/>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34" autoAdjust="0"/>
    <p:restoredTop sz="94660"/>
  </p:normalViewPr>
  <p:slideViewPr>
    <p:cSldViewPr>
      <p:cViewPr varScale="1">
        <p:scale>
          <a:sx n="78" d="100"/>
          <a:sy n="78" d="100"/>
        </p:scale>
        <p:origin x="1080"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endParaRPr lang="it-IT" altLang="it-IT"/>
          </a:p>
        </p:txBody>
      </p:sp>
      <p:sp>
        <p:nvSpPr>
          <p:cNvPr id="5" name="Segnaposto piè di pagina 4"/>
          <p:cNvSpPr>
            <a:spLocks noGrp="1"/>
          </p:cNvSpPr>
          <p:nvPr>
            <p:ph type="ftr" sz="quarter" idx="11"/>
          </p:nvPr>
        </p:nvSpPr>
        <p:spPr/>
        <p:txBody>
          <a:bodyPr/>
          <a:lstStyle>
            <a:lvl1pPr>
              <a:defRPr/>
            </a:lvl1pPr>
          </a:lstStyle>
          <a:p>
            <a:endParaRPr lang="it-IT" altLang="it-IT"/>
          </a:p>
        </p:txBody>
      </p:sp>
      <p:sp>
        <p:nvSpPr>
          <p:cNvPr id="6" name="Segnaposto numero diapositiva 5"/>
          <p:cNvSpPr>
            <a:spLocks noGrp="1"/>
          </p:cNvSpPr>
          <p:nvPr>
            <p:ph type="sldNum" sz="quarter" idx="12"/>
          </p:nvPr>
        </p:nvSpPr>
        <p:spPr/>
        <p:txBody>
          <a:bodyPr/>
          <a:lstStyle>
            <a:lvl1pPr>
              <a:defRPr/>
            </a:lvl1pPr>
          </a:lstStyle>
          <a:p>
            <a:fld id="{9439A2B9-F61E-4939-A953-A0AB60C45BDF}" type="slidenum">
              <a:rPr lang="it-IT" altLang="it-IT"/>
              <a:pPr/>
              <a:t>‹N›</a:t>
            </a:fld>
            <a:endParaRPr lang="it-IT" altLang="it-IT"/>
          </a:p>
        </p:txBody>
      </p:sp>
    </p:spTree>
    <p:extLst>
      <p:ext uri="{BB962C8B-B14F-4D97-AF65-F5344CB8AC3E}">
        <p14:creationId xmlns:p14="http://schemas.microsoft.com/office/powerpoint/2010/main" val="4075781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it-IT" altLang="it-IT"/>
          </a:p>
        </p:txBody>
      </p:sp>
      <p:sp>
        <p:nvSpPr>
          <p:cNvPr id="5" name="Segnaposto piè di pagina 4"/>
          <p:cNvSpPr>
            <a:spLocks noGrp="1"/>
          </p:cNvSpPr>
          <p:nvPr>
            <p:ph type="ftr" sz="quarter" idx="11"/>
          </p:nvPr>
        </p:nvSpPr>
        <p:spPr/>
        <p:txBody>
          <a:bodyPr/>
          <a:lstStyle>
            <a:lvl1pPr>
              <a:defRPr/>
            </a:lvl1pPr>
          </a:lstStyle>
          <a:p>
            <a:endParaRPr lang="it-IT" altLang="it-IT"/>
          </a:p>
        </p:txBody>
      </p:sp>
      <p:sp>
        <p:nvSpPr>
          <p:cNvPr id="6" name="Segnaposto numero diapositiva 5"/>
          <p:cNvSpPr>
            <a:spLocks noGrp="1"/>
          </p:cNvSpPr>
          <p:nvPr>
            <p:ph type="sldNum" sz="quarter" idx="12"/>
          </p:nvPr>
        </p:nvSpPr>
        <p:spPr/>
        <p:txBody>
          <a:bodyPr/>
          <a:lstStyle>
            <a:lvl1pPr>
              <a:defRPr/>
            </a:lvl1pPr>
          </a:lstStyle>
          <a:p>
            <a:fld id="{21A74F91-E65C-4C50-990E-CCEA4336E417}" type="slidenum">
              <a:rPr lang="it-IT" altLang="it-IT"/>
              <a:pPr/>
              <a:t>‹N›</a:t>
            </a:fld>
            <a:endParaRPr lang="it-IT" altLang="it-IT"/>
          </a:p>
        </p:txBody>
      </p:sp>
    </p:spTree>
    <p:extLst>
      <p:ext uri="{BB962C8B-B14F-4D97-AF65-F5344CB8AC3E}">
        <p14:creationId xmlns:p14="http://schemas.microsoft.com/office/powerpoint/2010/main" val="2059113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it-IT" altLang="it-IT"/>
          </a:p>
        </p:txBody>
      </p:sp>
      <p:sp>
        <p:nvSpPr>
          <p:cNvPr id="5" name="Segnaposto piè di pagina 4"/>
          <p:cNvSpPr>
            <a:spLocks noGrp="1"/>
          </p:cNvSpPr>
          <p:nvPr>
            <p:ph type="ftr" sz="quarter" idx="11"/>
          </p:nvPr>
        </p:nvSpPr>
        <p:spPr/>
        <p:txBody>
          <a:bodyPr/>
          <a:lstStyle>
            <a:lvl1pPr>
              <a:defRPr/>
            </a:lvl1pPr>
          </a:lstStyle>
          <a:p>
            <a:endParaRPr lang="it-IT" altLang="it-IT"/>
          </a:p>
        </p:txBody>
      </p:sp>
      <p:sp>
        <p:nvSpPr>
          <p:cNvPr id="6" name="Segnaposto numero diapositiva 5"/>
          <p:cNvSpPr>
            <a:spLocks noGrp="1"/>
          </p:cNvSpPr>
          <p:nvPr>
            <p:ph type="sldNum" sz="quarter" idx="12"/>
          </p:nvPr>
        </p:nvSpPr>
        <p:spPr/>
        <p:txBody>
          <a:bodyPr/>
          <a:lstStyle>
            <a:lvl1pPr>
              <a:defRPr/>
            </a:lvl1pPr>
          </a:lstStyle>
          <a:p>
            <a:fld id="{CF15E9E6-71D6-4C50-8CA5-9F690E869CC4}" type="slidenum">
              <a:rPr lang="it-IT" altLang="it-IT"/>
              <a:pPr/>
              <a:t>‹N›</a:t>
            </a:fld>
            <a:endParaRPr lang="it-IT" altLang="it-IT"/>
          </a:p>
        </p:txBody>
      </p:sp>
    </p:spTree>
    <p:extLst>
      <p:ext uri="{BB962C8B-B14F-4D97-AF65-F5344CB8AC3E}">
        <p14:creationId xmlns:p14="http://schemas.microsoft.com/office/powerpoint/2010/main" val="2975103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it-IT" altLang="it-IT"/>
          </a:p>
        </p:txBody>
      </p:sp>
      <p:sp>
        <p:nvSpPr>
          <p:cNvPr id="5" name="Segnaposto piè di pagina 4"/>
          <p:cNvSpPr>
            <a:spLocks noGrp="1"/>
          </p:cNvSpPr>
          <p:nvPr>
            <p:ph type="ftr" sz="quarter" idx="11"/>
          </p:nvPr>
        </p:nvSpPr>
        <p:spPr/>
        <p:txBody>
          <a:bodyPr/>
          <a:lstStyle>
            <a:lvl1pPr>
              <a:defRPr/>
            </a:lvl1pPr>
          </a:lstStyle>
          <a:p>
            <a:endParaRPr lang="it-IT" altLang="it-IT"/>
          </a:p>
        </p:txBody>
      </p:sp>
      <p:sp>
        <p:nvSpPr>
          <p:cNvPr id="6" name="Segnaposto numero diapositiva 5"/>
          <p:cNvSpPr>
            <a:spLocks noGrp="1"/>
          </p:cNvSpPr>
          <p:nvPr>
            <p:ph type="sldNum" sz="quarter" idx="12"/>
          </p:nvPr>
        </p:nvSpPr>
        <p:spPr/>
        <p:txBody>
          <a:bodyPr/>
          <a:lstStyle>
            <a:lvl1pPr>
              <a:defRPr/>
            </a:lvl1pPr>
          </a:lstStyle>
          <a:p>
            <a:fld id="{8CD4A23E-0EA4-4372-9ABD-5B08E6D8F59D}" type="slidenum">
              <a:rPr lang="it-IT" altLang="it-IT"/>
              <a:pPr/>
              <a:t>‹N›</a:t>
            </a:fld>
            <a:endParaRPr lang="it-IT" altLang="it-IT"/>
          </a:p>
        </p:txBody>
      </p:sp>
    </p:spTree>
    <p:extLst>
      <p:ext uri="{BB962C8B-B14F-4D97-AF65-F5344CB8AC3E}">
        <p14:creationId xmlns:p14="http://schemas.microsoft.com/office/powerpoint/2010/main" val="3451483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lvl1pPr>
              <a:defRPr/>
            </a:lvl1pPr>
          </a:lstStyle>
          <a:p>
            <a:endParaRPr lang="it-IT" altLang="it-IT"/>
          </a:p>
        </p:txBody>
      </p:sp>
      <p:sp>
        <p:nvSpPr>
          <p:cNvPr id="5" name="Segnaposto piè di pagina 4"/>
          <p:cNvSpPr>
            <a:spLocks noGrp="1"/>
          </p:cNvSpPr>
          <p:nvPr>
            <p:ph type="ftr" sz="quarter" idx="11"/>
          </p:nvPr>
        </p:nvSpPr>
        <p:spPr/>
        <p:txBody>
          <a:bodyPr/>
          <a:lstStyle>
            <a:lvl1pPr>
              <a:defRPr/>
            </a:lvl1pPr>
          </a:lstStyle>
          <a:p>
            <a:endParaRPr lang="it-IT" altLang="it-IT"/>
          </a:p>
        </p:txBody>
      </p:sp>
      <p:sp>
        <p:nvSpPr>
          <p:cNvPr id="6" name="Segnaposto numero diapositiva 5"/>
          <p:cNvSpPr>
            <a:spLocks noGrp="1"/>
          </p:cNvSpPr>
          <p:nvPr>
            <p:ph type="sldNum" sz="quarter" idx="12"/>
          </p:nvPr>
        </p:nvSpPr>
        <p:spPr/>
        <p:txBody>
          <a:bodyPr/>
          <a:lstStyle>
            <a:lvl1pPr>
              <a:defRPr/>
            </a:lvl1pPr>
          </a:lstStyle>
          <a:p>
            <a:fld id="{35E4E335-4576-4FD7-B62A-A91E25DDFBD6}" type="slidenum">
              <a:rPr lang="it-IT" altLang="it-IT"/>
              <a:pPr/>
              <a:t>‹N›</a:t>
            </a:fld>
            <a:endParaRPr lang="it-IT" altLang="it-IT"/>
          </a:p>
        </p:txBody>
      </p:sp>
    </p:spTree>
    <p:extLst>
      <p:ext uri="{BB962C8B-B14F-4D97-AF65-F5344CB8AC3E}">
        <p14:creationId xmlns:p14="http://schemas.microsoft.com/office/powerpoint/2010/main" val="1961689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lvl1pPr>
              <a:defRPr/>
            </a:lvl1pPr>
          </a:lstStyle>
          <a:p>
            <a:endParaRPr lang="it-IT" altLang="it-IT"/>
          </a:p>
        </p:txBody>
      </p:sp>
      <p:sp>
        <p:nvSpPr>
          <p:cNvPr id="6" name="Segnaposto piè di pagina 5"/>
          <p:cNvSpPr>
            <a:spLocks noGrp="1"/>
          </p:cNvSpPr>
          <p:nvPr>
            <p:ph type="ftr" sz="quarter" idx="11"/>
          </p:nvPr>
        </p:nvSpPr>
        <p:spPr/>
        <p:txBody>
          <a:bodyPr/>
          <a:lstStyle>
            <a:lvl1pPr>
              <a:defRPr/>
            </a:lvl1pPr>
          </a:lstStyle>
          <a:p>
            <a:endParaRPr lang="it-IT" altLang="it-IT"/>
          </a:p>
        </p:txBody>
      </p:sp>
      <p:sp>
        <p:nvSpPr>
          <p:cNvPr id="7" name="Segnaposto numero diapositiva 6"/>
          <p:cNvSpPr>
            <a:spLocks noGrp="1"/>
          </p:cNvSpPr>
          <p:nvPr>
            <p:ph type="sldNum" sz="quarter" idx="12"/>
          </p:nvPr>
        </p:nvSpPr>
        <p:spPr/>
        <p:txBody>
          <a:bodyPr/>
          <a:lstStyle>
            <a:lvl1pPr>
              <a:defRPr/>
            </a:lvl1pPr>
          </a:lstStyle>
          <a:p>
            <a:fld id="{38DA9108-8F70-4A10-A07E-FE68D691D5D4}" type="slidenum">
              <a:rPr lang="it-IT" altLang="it-IT"/>
              <a:pPr/>
              <a:t>‹N›</a:t>
            </a:fld>
            <a:endParaRPr lang="it-IT" altLang="it-IT"/>
          </a:p>
        </p:txBody>
      </p:sp>
    </p:spTree>
    <p:extLst>
      <p:ext uri="{BB962C8B-B14F-4D97-AF65-F5344CB8AC3E}">
        <p14:creationId xmlns:p14="http://schemas.microsoft.com/office/powerpoint/2010/main" val="1745605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endParaRPr lang="it-IT" altLang="it-IT"/>
          </a:p>
        </p:txBody>
      </p:sp>
      <p:sp>
        <p:nvSpPr>
          <p:cNvPr id="8" name="Segnaposto piè di pagina 7"/>
          <p:cNvSpPr>
            <a:spLocks noGrp="1"/>
          </p:cNvSpPr>
          <p:nvPr>
            <p:ph type="ftr" sz="quarter" idx="11"/>
          </p:nvPr>
        </p:nvSpPr>
        <p:spPr/>
        <p:txBody>
          <a:bodyPr/>
          <a:lstStyle>
            <a:lvl1pPr>
              <a:defRPr/>
            </a:lvl1pPr>
          </a:lstStyle>
          <a:p>
            <a:endParaRPr lang="it-IT" altLang="it-IT"/>
          </a:p>
        </p:txBody>
      </p:sp>
      <p:sp>
        <p:nvSpPr>
          <p:cNvPr id="9" name="Segnaposto numero diapositiva 8"/>
          <p:cNvSpPr>
            <a:spLocks noGrp="1"/>
          </p:cNvSpPr>
          <p:nvPr>
            <p:ph type="sldNum" sz="quarter" idx="12"/>
          </p:nvPr>
        </p:nvSpPr>
        <p:spPr/>
        <p:txBody>
          <a:bodyPr/>
          <a:lstStyle>
            <a:lvl1pPr>
              <a:defRPr/>
            </a:lvl1pPr>
          </a:lstStyle>
          <a:p>
            <a:fld id="{91F4674E-14E1-42AD-B598-0C92CB1E500D}" type="slidenum">
              <a:rPr lang="it-IT" altLang="it-IT"/>
              <a:pPr/>
              <a:t>‹N›</a:t>
            </a:fld>
            <a:endParaRPr lang="it-IT" altLang="it-IT"/>
          </a:p>
        </p:txBody>
      </p:sp>
    </p:spTree>
    <p:extLst>
      <p:ext uri="{BB962C8B-B14F-4D97-AF65-F5344CB8AC3E}">
        <p14:creationId xmlns:p14="http://schemas.microsoft.com/office/powerpoint/2010/main" val="3018394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endParaRPr lang="it-IT" altLang="it-IT"/>
          </a:p>
        </p:txBody>
      </p:sp>
      <p:sp>
        <p:nvSpPr>
          <p:cNvPr id="4" name="Segnaposto piè di pagina 3"/>
          <p:cNvSpPr>
            <a:spLocks noGrp="1"/>
          </p:cNvSpPr>
          <p:nvPr>
            <p:ph type="ftr" sz="quarter" idx="11"/>
          </p:nvPr>
        </p:nvSpPr>
        <p:spPr/>
        <p:txBody>
          <a:bodyPr/>
          <a:lstStyle>
            <a:lvl1pPr>
              <a:defRPr/>
            </a:lvl1pPr>
          </a:lstStyle>
          <a:p>
            <a:endParaRPr lang="it-IT" altLang="it-IT"/>
          </a:p>
        </p:txBody>
      </p:sp>
      <p:sp>
        <p:nvSpPr>
          <p:cNvPr id="5" name="Segnaposto numero diapositiva 4"/>
          <p:cNvSpPr>
            <a:spLocks noGrp="1"/>
          </p:cNvSpPr>
          <p:nvPr>
            <p:ph type="sldNum" sz="quarter" idx="12"/>
          </p:nvPr>
        </p:nvSpPr>
        <p:spPr/>
        <p:txBody>
          <a:bodyPr/>
          <a:lstStyle>
            <a:lvl1pPr>
              <a:defRPr/>
            </a:lvl1pPr>
          </a:lstStyle>
          <a:p>
            <a:fld id="{EDD12A79-FC2A-4B21-A106-1542CF795E5A}" type="slidenum">
              <a:rPr lang="it-IT" altLang="it-IT"/>
              <a:pPr/>
              <a:t>‹N›</a:t>
            </a:fld>
            <a:endParaRPr lang="it-IT" altLang="it-IT"/>
          </a:p>
        </p:txBody>
      </p:sp>
    </p:spTree>
    <p:extLst>
      <p:ext uri="{BB962C8B-B14F-4D97-AF65-F5344CB8AC3E}">
        <p14:creationId xmlns:p14="http://schemas.microsoft.com/office/powerpoint/2010/main" val="4283551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it-IT" altLang="it-IT"/>
          </a:p>
        </p:txBody>
      </p:sp>
      <p:sp>
        <p:nvSpPr>
          <p:cNvPr id="3" name="Segnaposto piè di pagina 2"/>
          <p:cNvSpPr>
            <a:spLocks noGrp="1"/>
          </p:cNvSpPr>
          <p:nvPr>
            <p:ph type="ftr" sz="quarter" idx="11"/>
          </p:nvPr>
        </p:nvSpPr>
        <p:spPr/>
        <p:txBody>
          <a:bodyPr/>
          <a:lstStyle>
            <a:lvl1pPr>
              <a:defRPr/>
            </a:lvl1pPr>
          </a:lstStyle>
          <a:p>
            <a:endParaRPr lang="it-IT" altLang="it-IT"/>
          </a:p>
        </p:txBody>
      </p:sp>
      <p:sp>
        <p:nvSpPr>
          <p:cNvPr id="4" name="Segnaposto numero diapositiva 3"/>
          <p:cNvSpPr>
            <a:spLocks noGrp="1"/>
          </p:cNvSpPr>
          <p:nvPr>
            <p:ph type="sldNum" sz="quarter" idx="12"/>
          </p:nvPr>
        </p:nvSpPr>
        <p:spPr/>
        <p:txBody>
          <a:bodyPr/>
          <a:lstStyle>
            <a:lvl1pPr>
              <a:defRPr/>
            </a:lvl1pPr>
          </a:lstStyle>
          <a:p>
            <a:fld id="{4F10EFCC-03CA-490D-BA72-D0C4F0859B45}" type="slidenum">
              <a:rPr lang="it-IT" altLang="it-IT"/>
              <a:pPr/>
              <a:t>‹N›</a:t>
            </a:fld>
            <a:endParaRPr lang="it-IT" altLang="it-IT"/>
          </a:p>
        </p:txBody>
      </p:sp>
    </p:spTree>
    <p:extLst>
      <p:ext uri="{BB962C8B-B14F-4D97-AF65-F5344CB8AC3E}">
        <p14:creationId xmlns:p14="http://schemas.microsoft.com/office/powerpoint/2010/main" val="4202281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lvl1pPr>
              <a:defRPr/>
            </a:lvl1pPr>
          </a:lstStyle>
          <a:p>
            <a:endParaRPr lang="it-IT" altLang="it-IT"/>
          </a:p>
        </p:txBody>
      </p:sp>
      <p:sp>
        <p:nvSpPr>
          <p:cNvPr id="6" name="Segnaposto piè di pagina 5"/>
          <p:cNvSpPr>
            <a:spLocks noGrp="1"/>
          </p:cNvSpPr>
          <p:nvPr>
            <p:ph type="ftr" sz="quarter" idx="11"/>
          </p:nvPr>
        </p:nvSpPr>
        <p:spPr/>
        <p:txBody>
          <a:bodyPr/>
          <a:lstStyle>
            <a:lvl1pPr>
              <a:defRPr/>
            </a:lvl1pPr>
          </a:lstStyle>
          <a:p>
            <a:endParaRPr lang="it-IT" altLang="it-IT"/>
          </a:p>
        </p:txBody>
      </p:sp>
      <p:sp>
        <p:nvSpPr>
          <p:cNvPr id="7" name="Segnaposto numero diapositiva 6"/>
          <p:cNvSpPr>
            <a:spLocks noGrp="1"/>
          </p:cNvSpPr>
          <p:nvPr>
            <p:ph type="sldNum" sz="quarter" idx="12"/>
          </p:nvPr>
        </p:nvSpPr>
        <p:spPr/>
        <p:txBody>
          <a:bodyPr/>
          <a:lstStyle>
            <a:lvl1pPr>
              <a:defRPr/>
            </a:lvl1pPr>
          </a:lstStyle>
          <a:p>
            <a:fld id="{93416F94-9143-4436-82A7-211A5D33C10D}" type="slidenum">
              <a:rPr lang="it-IT" altLang="it-IT"/>
              <a:pPr/>
              <a:t>‹N›</a:t>
            </a:fld>
            <a:endParaRPr lang="it-IT" altLang="it-IT"/>
          </a:p>
        </p:txBody>
      </p:sp>
    </p:spTree>
    <p:extLst>
      <p:ext uri="{BB962C8B-B14F-4D97-AF65-F5344CB8AC3E}">
        <p14:creationId xmlns:p14="http://schemas.microsoft.com/office/powerpoint/2010/main" val="2404267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lvl1pPr>
              <a:defRPr/>
            </a:lvl1pPr>
          </a:lstStyle>
          <a:p>
            <a:endParaRPr lang="it-IT" altLang="it-IT"/>
          </a:p>
        </p:txBody>
      </p:sp>
      <p:sp>
        <p:nvSpPr>
          <p:cNvPr id="6" name="Segnaposto piè di pagina 5"/>
          <p:cNvSpPr>
            <a:spLocks noGrp="1"/>
          </p:cNvSpPr>
          <p:nvPr>
            <p:ph type="ftr" sz="quarter" idx="11"/>
          </p:nvPr>
        </p:nvSpPr>
        <p:spPr/>
        <p:txBody>
          <a:bodyPr/>
          <a:lstStyle>
            <a:lvl1pPr>
              <a:defRPr/>
            </a:lvl1pPr>
          </a:lstStyle>
          <a:p>
            <a:endParaRPr lang="it-IT" altLang="it-IT"/>
          </a:p>
        </p:txBody>
      </p:sp>
      <p:sp>
        <p:nvSpPr>
          <p:cNvPr id="7" name="Segnaposto numero diapositiva 6"/>
          <p:cNvSpPr>
            <a:spLocks noGrp="1"/>
          </p:cNvSpPr>
          <p:nvPr>
            <p:ph type="sldNum" sz="quarter" idx="12"/>
          </p:nvPr>
        </p:nvSpPr>
        <p:spPr/>
        <p:txBody>
          <a:bodyPr/>
          <a:lstStyle>
            <a:lvl1pPr>
              <a:defRPr/>
            </a:lvl1pPr>
          </a:lstStyle>
          <a:p>
            <a:fld id="{9F0762F2-99DB-478A-81B6-28C47E62359B}" type="slidenum">
              <a:rPr lang="it-IT" altLang="it-IT"/>
              <a:pPr/>
              <a:t>‹N›</a:t>
            </a:fld>
            <a:endParaRPr lang="it-IT" altLang="it-IT"/>
          </a:p>
        </p:txBody>
      </p:sp>
    </p:spTree>
    <p:extLst>
      <p:ext uri="{BB962C8B-B14F-4D97-AF65-F5344CB8AC3E}">
        <p14:creationId xmlns:p14="http://schemas.microsoft.com/office/powerpoint/2010/main" val="3711254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lo stile del titolo</a:t>
            </a:r>
          </a:p>
        </p:txBody>
      </p:sp>
      <p:sp>
        <p:nvSpPr>
          <p:cNvPr id="8294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8294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it-IT" altLang="it-IT"/>
          </a:p>
        </p:txBody>
      </p:sp>
      <p:sp>
        <p:nvSpPr>
          <p:cNvPr id="8294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it-IT" altLang="it-IT"/>
          </a:p>
        </p:txBody>
      </p:sp>
      <p:sp>
        <p:nvSpPr>
          <p:cNvPr id="8295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6BDE08F6-6BD2-4EE9-B16A-D5FCB28056E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4" Type="http://schemas.openxmlformats.org/officeDocument/2006/relationships/image" Target="../media/image26.wmf"/></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1.wmf"/><Relationship Id="rId5" Type="http://schemas.openxmlformats.org/officeDocument/2006/relationships/oleObject" Target="../embeddings/oleObject4.bin"/><Relationship Id="rId4" Type="http://schemas.openxmlformats.org/officeDocument/2006/relationships/image" Target="../media/image30.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33.jpeg"/><Relationship Id="rId4" Type="http://schemas.openxmlformats.org/officeDocument/2006/relationships/image" Target="../media/image32.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34.wmf"/></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6.wmf"/><Relationship Id="rId5" Type="http://schemas.openxmlformats.org/officeDocument/2006/relationships/oleObject" Target="../embeddings/oleObject8.bin"/><Relationship Id="rId4" Type="http://schemas.openxmlformats.org/officeDocument/2006/relationships/image" Target="../media/image35.wmf"/></Relationships>
</file>

<file path=ppt/slides/_rels/slide3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41.wmf"/></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48.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4.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750" y="333375"/>
            <a:ext cx="7772400" cy="477838"/>
          </a:xfrm>
          <a:gradFill rotWithShape="1">
            <a:gsLst>
              <a:gs pos="0">
                <a:srgbClr val="BBE0E3">
                  <a:gamma/>
                  <a:shade val="92157"/>
                  <a:invGamma/>
                </a:srgbClr>
              </a:gs>
              <a:gs pos="100000">
                <a:srgbClr val="BBE0E3">
                  <a:alpha val="30000"/>
                </a:srgbClr>
              </a:gs>
            </a:gsLst>
            <a:lin ang="5400000" scaled="1"/>
          </a:gradFill>
          <a:ln>
            <a:solidFill>
              <a:srgbClr val="0033CC"/>
            </a:solidFill>
            <a:miter lim="800000"/>
            <a:headEnd/>
            <a:tailEnd/>
          </a:ln>
        </p:spPr>
        <p:txBody>
          <a:bodyPr anchor="ctr"/>
          <a:lstStyle/>
          <a:p>
            <a:r>
              <a:rPr lang="it-IT" altLang="it-IT" sz="2000"/>
              <a:t>CORSO DI AUTOMAZIONE INDUSTRIALE</a:t>
            </a:r>
          </a:p>
        </p:txBody>
      </p:sp>
      <p:sp>
        <p:nvSpPr>
          <p:cNvPr id="2051" name="Rectangle 3"/>
          <p:cNvSpPr>
            <a:spLocks noGrp="1" noChangeArrowheads="1"/>
          </p:cNvSpPr>
          <p:nvPr>
            <p:ph type="subTitle" idx="1"/>
          </p:nvPr>
        </p:nvSpPr>
        <p:spPr>
          <a:xfrm>
            <a:off x="2411413" y="1341438"/>
            <a:ext cx="4537075" cy="1150937"/>
          </a:xfrm>
          <a:gradFill rotWithShape="1">
            <a:gsLst>
              <a:gs pos="0">
                <a:srgbClr val="0033CC">
                  <a:alpha val="92000"/>
                </a:srgbClr>
              </a:gs>
              <a:gs pos="50000">
                <a:srgbClr val="0033CC">
                  <a:gamma/>
                  <a:tint val="0"/>
                  <a:invGamma/>
                  <a:alpha val="86000"/>
                </a:srgbClr>
              </a:gs>
              <a:gs pos="100000">
                <a:srgbClr val="0033CC">
                  <a:alpha val="92000"/>
                </a:srgbClr>
              </a:gs>
            </a:gsLst>
            <a:lin ang="5400000" scaled="1"/>
          </a:gradFill>
          <a:ln>
            <a:solidFill>
              <a:srgbClr val="FF3300"/>
            </a:solidFill>
            <a:miter lim="800000"/>
            <a:headEnd/>
            <a:tailEnd/>
          </a:ln>
        </p:spPr>
        <p:txBody>
          <a:bodyPr/>
          <a:lstStyle/>
          <a:p>
            <a:pPr>
              <a:lnSpc>
                <a:spcPct val="80000"/>
              </a:lnSpc>
            </a:pPr>
            <a:r>
              <a:rPr lang="it-IT" altLang="it-IT" sz="2000"/>
              <a:t>MODULO 4 </a:t>
            </a:r>
          </a:p>
          <a:p>
            <a:pPr>
              <a:lnSpc>
                <a:spcPct val="80000"/>
              </a:lnSpc>
            </a:pPr>
            <a:endParaRPr lang="it-IT" altLang="it-IT" sz="2000"/>
          </a:p>
          <a:p>
            <a:pPr algn="l">
              <a:lnSpc>
                <a:spcPct val="80000"/>
              </a:lnSpc>
            </a:pPr>
            <a:r>
              <a:rPr lang="it-IT" altLang="it-IT" sz="1600" b="1"/>
              <a:t>- SISTEMI DI CONTROLLO E REGOLAZIONE </a:t>
            </a:r>
          </a:p>
          <a:p>
            <a:pPr algn="l">
              <a:lnSpc>
                <a:spcPct val="80000"/>
              </a:lnSpc>
            </a:pPr>
            <a:r>
              <a:rPr lang="it-IT" altLang="it-IT" sz="1600" b="1"/>
              <a:t>- TRASDUTTORI</a:t>
            </a:r>
          </a:p>
        </p:txBody>
      </p:sp>
      <p:sp>
        <p:nvSpPr>
          <p:cNvPr id="2052" name="Rectangle 4"/>
          <p:cNvSpPr>
            <a:spLocks noChangeArrowheads="1"/>
          </p:cNvSpPr>
          <p:nvPr/>
        </p:nvSpPr>
        <p:spPr bwMode="auto">
          <a:xfrm>
            <a:off x="3851275" y="6453188"/>
            <a:ext cx="2447925" cy="40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ctr">
              <a:spcBef>
                <a:spcPct val="20000"/>
              </a:spcBef>
              <a:defRPr sz="3200">
                <a:solidFill>
                  <a:schemeClr val="tx1"/>
                </a:solidFill>
                <a:latin typeface="Arial" panose="020B0604020202020204" pitchFamily="34" charset="0"/>
                <a:cs typeface="Arial" panose="020B0604020202020204" pitchFamily="34" charset="0"/>
              </a:defRPr>
            </a:lvl1pPr>
            <a:lvl2pPr algn="ctr">
              <a:spcBef>
                <a:spcPct val="20000"/>
              </a:spcBef>
              <a:defRPr sz="2800">
                <a:solidFill>
                  <a:schemeClr val="tx1"/>
                </a:solidFill>
                <a:latin typeface="Arial" panose="020B0604020202020204" pitchFamily="34" charset="0"/>
                <a:cs typeface="Arial" panose="020B0604020202020204" pitchFamily="34" charset="0"/>
              </a:defRPr>
            </a:lvl2pPr>
            <a:lvl3pPr algn="ctr">
              <a:spcBef>
                <a:spcPct val="20000"/>
              </a:spcBef>
              <a:defRPr sz="2400">
                <a:solidFill>
                  <a:schemeClr val="tx1"/>
                </a:solidFill>
                <a:latin typeface="Arial" panose="020B0604020202020204" pitchFamily="34" charset="0"/>
                <a:cs typeface="Arial" panose="020B0604020202020204" pitchFamily="34" charset="0"/>
              </a:defRPr>
            </a:lvl3pPr>
            <a:lvl4pPr algn="ctr">
              <a:spcBef>
                <a:spcPct val="20000"/>
              </a:spcBef>
              <a:defRPr sz="2000">
                <a:solidFill>
                  <a:schemeClr val="tx1"/>
                </a:solidFill>
                <a:latin typeface="Arial" panose="020B0604020202020204" pitchFamily="34" charset="0"/>
                <a:cs typeface="Arial" panose="020B0604020202020204" pitchFamily="34" charset="0"/>
              </a:defRPr>
            </a:lvl4pPr>
            <a:lvl5pPr algn="ctr">
              <a:spcBef>
                <a:spcPct val="20000"/>
              </a:spcBef>
              <a:defRPr sz="2000">
                <a:solidFill>
                  <a:schemeClr val="tx1"/>
                </a:solidFill>
                <a:latin typeface="Arial" panose="020B0604020202020204" pitchFamily="34" charset="0"/>
                <a:cs typeface="Arial" panose="020B0604020202020204" pitchFamily="34" charset="0"/>
              </a:defRPr>
            </a:lvl5pPr>
            <a:lvl6pPr algn="ctr" fontAlgn="base">
              <a:spcBef>
                <a:spcPct val="20000"/>
              </a:spcBef>
              <a:spcAft>
                <a:spcPct val="0"/>
              </a:spcAft>
              <a:defRPr sz="2000">
                <a:solidFill>
                  <a:schemeClr val="tx1"/>
                </a:solidFill>
                <a:latin typeface="Arial" panose="020B0604020202020204" pitchFamily="34" charset="0"/>
                <a:cs typeface="Arial" panose="020B0604020202020204" pitchFamily="34" charset="0"/>
              </a:defRPr>
            </a:lvl6pPr>
            <a:lvl7pPr algn="ctr" fontAlgn="base">
              <a:spcBef>
                <a:spcPct val="20000"/>
              </a:spcBef>
              <a:spcAft>
                <a:spcPct val="0"/>
              </a:spcAft>
              <a:defRPr sz="2000">
                <a:solidFill>
                  <a:schemeClr val="tx1"/>
                </a:solidFill>
                <a:latin typeface="Arial" panose="020B0604020202020204" pitchFamily="34" charset="0"/>
                <a:cs typeface="Arial" panose="020B0604020202020204" pitchFamily="34" charset="0"/>
              </a:defRPr>
            </a:lvl7pPr>
            <a:lvl8pPr algn="ctr" fontAlgn="base">
              <a:spcBef>
                <a:spcPct val="20000"/>
              </a:spcBef>
              <a:spcAft>
                <a:spcPct val="0"/>
              </a:spcAft>
              <a:defRPr sz="2000">
                <a:solidFill>
                  <a:schemeClr val="tx1"/>
                </a:solidFill>
                <a:latin typeface="Arial" panose="020B0604020202020204" pitchFamily="34" charset="0"/>
                <a:cs typeface="Arial" panose="020B0604020202020204" pitchFamily="34" charset="0"/>
              </a:defRPr>
            </a:lvl8pPr>
            <a:lvl9pPr algn="ctr" fontAlgn="base">
              <a:spcBef>
                <a:spcPct val="20000"/>
              </a:spcBef>
              <a:spcAft>
                <a:spcPct val="0"/>
              </a:spcAft>
              <a:defRPr sz="2000">
                <a:solidFill>
                  <a:schemeClr val="tx1"/>
                </a:solidFill>
                <a:latin typeface="Arial" panose="020B0604020202020204" pitchFamily="34" charset="0"/>
                <a:cs typeface="Arial" panose="020B0604020202020204" pitchFamily="34" charset="0"/>
              </a:defRPr>
            </a:lvl9pPr>
          </a:lstStyle>
          <a:p>
            <a:r>
              <a:rPr lang="it-IT" altLang="it-IT" sz="1200"/>
              <a:t>Prof. Gatto Pasquale</a:t>
            </a:r>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3644900"/>
            <a:ext cx="1482725" cy="194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descr="668px-Rotatory_EnDat_Encod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475" y="3573463"/>
            <a:ext cx="1655763" cy="148748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sezENCODFO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1863" y="3141663"/>
            <a:ext cx="2808287" cy="2162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9750" y="1557338"/>
            <a:ext cx="8145463" cy="2151062"/>
          </a:xfrm>
          <a:solidFill>
            <a:srgbClr val="E7FFA3"/>
          </a:solidFill>
          <a:ln>
            <a:solidFill>
              <a:srgbClr val="0033CC"/>
            </a:solidFill>
            <a:miter lim="800000"/>
            <a:headEnd/>
            <a:tailEnd/>
          </a:ln>
          <a:effectLst>
            <a:outerShdw dist="107763" dir="18900000" algn="ctr" rotWithShape="0">
              <a:schemeClr val="bg2">
                <a:alpha val="50000"/>
              </a:schemeClr>
            </a:outerShdw>
          </a:effectLst>
        </p:spPr>
        <p:txBody>
          <a:bodyPr/>
          <a:lstStyle/>
          <a:p>
            <a:r>
              <a:rPr lang="it-IT" altLang="it-IT" sz="1700"/>
              <a:t>In sostituzione del termine trasduttore spesso viene utilizzato il termine sensore; in effetti i due termini non coincidono, anche se tuttavia non esiste tra di loro una netta differenza.</a:t>
            </a:r>
            <a:br>
              <a:rPr lang="it-IT" altLang="it-IT" sz="1700"/>
            </a:br>
            <a:r>
              <a:rPr lang="it-IT" altLang="it-IT" sz="1700"/>
              <a:t> Infatti per sensore si dovrebbe intendere un dispositivo che in un sistema  di controllo rileva i valori di una grandezza fisica o i suoi cambiamenti. Pertanto mentre in un trasduttore  vi deve essere senz’altro un cambiamento  della forma di energia, in un sensore tale trasformazione è assente.</a:t>
            </a:r>
            <a:br>
              <a:rPr lang="it-IT" altLang="it-IT" sz="1700"/>
            </a:br>
            <a:r>
              <a:rPr lang="it-IT" altLang="it-IT" sz="1700"/>
              <a:t> </a:t>
            </a:r>
            <a:r>
              <a:rPr lang="it-IT" altLang="it-IT" sz="1700" b="1"/>
              <a:t>Un sensore costituisce spesso l’elemento rivelatore di un trasduttore</a:t>
            </a:r>
          </a:p>
        </p:txBody>
      </p:sp>
      <p:sp>
        <p:nvSpPr>
          <p:cNvPr id="33795" name="Rectangle 3"/>
          <p:cNvSpPr>
            <a:spLocks noGrp="1" noChangeArrowheads="1"/>
          </p:cNvSpPr>
          <p:nvPr>
            <p:ph type="body" idx="1"/>
          </p:nvPr>
        </p:nvSpPr>
        <p:spPr>
          <a:xfrm>
            <a:off x="468313" y="4433888"/>
            <a:ext cx="8001000" cy="1371600"/>
          </a:xfrm>
          <a:solidFill>
            <a:srgbClr val="DEDEDE"/>
          </a:solidFill>
          <a:ln>
            <a:solidFill>
              <a:schemeClr val="accent2"/>
            </a:solidFill>
            <a:miter lim="800000"/>
            <a:headEnd/>
            <a:tailEnd/>
          </a:ln>
          <a:effectLst>
            <a:outerShdw dist="107763" dir="18900000" algn="ctr" rotWithShape="0">
              <a:schemeClr val="bg2">
                <a:alpha val="50000"/>
              </a:schemeClr>
            </a:outerShdw>
          </a:effectLst>
        </p:spPr>
        <p:txBody>
          <a:bodyPr/>
          <a:lstStyle/>
          <a:p>
            <a:pPr>
              <a:lnSpc>
                <a:spcPct val="90000"/>
              </a:lnSpc>
              <a:buFont typeface="Wingdings" panose="05000000000000000000" pitchFamily="2" charset="2"/>
              <a:buChar char="Ø"/>
            </a:pPr>
            <a:r>
              <a:rPr lang="it-IT" altLang="it-IT" sz="1700"/>
              <a:t>In effetti non esiste una distinzione netta tra sensori e trasduttori, in quanto in quasi tutti i trasduttori è presente un sensore, mentre quasi tutti i sensori, poiché è quasi sempre necessario amplificarne i segnali di uscita e trasformarli in segnali di natura diversa, ad esempio una tensione, costituiscono, insieme ai circuiti di potenza collegati, dei trasduttori.</a:t>
            </a:r>
          </a:p>
        </p:txBody>
      </p:sp>
      <p:sp>
        <p:nvSpPr>
          <p:cNvPr id="33797" name="Rectangle 5"/>
          <p:cNvSpPr>
            <a:spLocks noChangeArrowheads="1"/>
          </p:cNvSpPr>
          <p:nvPr/>
        </p:nvSpPr>
        <p:spPr bwMode="auto">
          <a:xfrm>
            <a:off x="2268538" y="404813"/>
            <a:ext cx="3455987" cy="287337"/>
          </a:xfrm>
          <a:prstGeom prst="rect">
            <a:avLst/>
          </a:prstGeom>
          <a:solidFill>
            <a:schemeClr val="accent1"/>
          </a:solidFill>
          <a:ln w="9525">
            <a:solidFill>
              <a:srgbClr val="0033CC"/>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600"/>
              <a:t>SENSORI E TRASDUTTORI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403350" y="476250"/>
            <a:ext cx="5338763" cy="417513"/>
          </a:xfrm>
          <a:solidFill>
            <a:srgbClr val="DEDEDE"/>
          </a:solidFill>
          <a:ln>
            <a:solidFill>
              <a:schemeClr val="accent2"/>
            </a:solidFill>
            <a:miter lim="800000"/>
            <a:headEnd/>
            <a:tailEnd/>
          </a:ln>
        </p:spPr>
        <p:txBody>
          <a:bodyPr/>
          <a:lstStyle/>
          <a:p>
            <a:r>
              <a:rPr lang="it-IT" altLang="it-IT" sz="2300"/>
              <a:t>Costituzione di un sistema  di misura</a:t>
            </a:r>
          </a:p>
        </p:txBody>
      </p:sp>
      <p:sp>
        <p:nvSpPr>
          <p:cNvPr id="34820" name="Rectangle 4"/>
          <p:cNvSpPr>
            <a:spLocks noChangeArrowheads="1"/>
          </p:cNvSpPr>
          <p:nvPr/>
        </p:nvSpPr>
        <p:spPr bwMode="auto">
          <a:xfrm>
            <a:off x="611188" y="1196975"/>
            <a:ext cx="8001000" cy="676275"/>
          </a:xfrm>
          <a:prstGeom prst="rect">
            <a:avLst/>
          </a:prstGeom>
          <a:solidFill>
            <a:srgbClr val="E8F3A3"/>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Un sistema di misura in genere è costituito da un trasduttore di ingresso, da un blocco modificatore e da una trasduttore in uscita</a:t>
            </a:r>
          </a:p>
        </p:txBody>
      </p:sp>
      <p:sp>
        <p:nvSpPr>
          <p:cNvPr id="34821" name="Text Box 5"/>
          <p:cNvSpPr txBox="1">
            <a:spLocks noChangeArrowheads="1"/>
          </p:cNvSpPr>
          <p:nvPr/>
        </p:nvSpPr>
        <p:spPr bwMode="auto">
          <a:xfrm>
            <a:off x="1187450" y="2492375"/>
            <a:ext cx="1800225" cy="466725"/>
          </a:xfrm>
          <a:prstGeom prst="rect">
            <a:avLst/>
          </a:prstGeom>
          <a:solidFill>
            <a:srgbClr val="DEDEDE"/>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TRASDUTTORE IN INGRESSO</a:t>
            </a:r>
          </a:p>
        </p:txBody>
      </p:sp>
      <p:sp>
        <p:nvSpPr>
          <p:cNvPr id="34822" name="Text Box 6"/>
          <p:cNvSpPr txBox="1">
            <a:spLocks noChangeArrowheads="1"/>
          </p:cNvSpPr>
          <p:nvPr/>
        </p:nvSpPr>
        <p:spPr bwMode="auto">
          <a:xfrm>
            <a:off x="3708400" y="2492375"/>
            <a:ext cx="1800225" cy="466725"/>
          </a:xfrm>
          <a:prstGeom prst="rect">
            <a:avLst/>
          </a:prstGeom>
          <a:solidFill>
            <a:srgbClr val="E7FFA3"/>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 BLOCCO MODIFICATORE</a:t>
            </a:r>
          </a:p>
        </p:txBody>
      </p:sp>
      <p:sp>
        <p:nvSpPr>
          <p:cNvPr id="34823" name="Text Box 7"/>
          <p:cNvSpPr txBox="1">
            <a:spLocks noChangeArrowheads="1"/>
          </p:cNvSpPr>
          <p:nvPr/>
        </p:nvSpPr>
        <p:spPr bwMode="auto">
          <a:xfrm>
            <a:off x="6156325" y="2492375"/>
            <a:ext cx="1800225" cy="466725"/>
          </a:xfrm>
          <a:prstGeom prst="rect">
            <a:avLst/>
          </a:prstGeom>
          <a:solidFill>
            <a:srgbClr val="FFFF66"/>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TRASDUTTORE IN USCITA</a:t>
            </a:r>
          </a:p>
        </p:txBody>
      </p:sp>
      <p:sp>
        <p:nvSpPr>
          <p:cNvPr id="34824" name="Text Box 8"/>
          <p:cNvSpPr txBox="1">
            <a:spLocks noChangeArrowheads="1"/>
          </p:cNvSpPr>
          <p:nvPr/>
        </p:nvSpPr>
        <p:spPr bwMode="auto">
          <a:xfrm>
            <a:off x="0" y="2349500"/>
            <a:ext cx="10810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200">
                <a:latin typeface="Verdana" panose="020B0604030504040204" pitchFamily="34" charset="0"/>
              </a:rPr>
              <a:t>INGRESSO</a:t>
            </a:r>
          </a:p>
        </p:txBody>
      </p:sp>
      <p:sp>
        <p:nvSpPr>
          <p:cNvPr id="34825" name="Text Box 9"/>
          <p:cNvSpPr txBox="1">
            <a:spLocks noChangeArrowheads="1"/>
          </p:cNvSpPr>
          <p:nvPr/>
        </p:nvSpPr>
        <p:spPr bwMode="auto">
          <a:xfrm>
            <a:off x="8062913" y="2349500"/>
            <a:ext cx="10810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200">
                <a:latin typeface="Verdana" panose="020B0604030504040204" pitchFamily="34" charset="0"/>
              </a:rPr>
              <a:t>USCITA</a:t>
            </a:r>
          </a:p>
        </p:txBody>
      </p:sp>
      <p:sp>
        <p:nvSpPr>
          <p:cNvPr id="34826" name="AutoShape 10"/>
          <p:cNvSpPr>
            <a:spLocks noChangeArrowheads="1"/>
          </p:cNvSpPr>
          <p:nvPr/>
        </p:nvSpPr>
        <p:spPr bwMode="auto">
          <a:xfrm>
            <a:off x="323850" y="2636838"/>
            <a:ext cx="865188" cy="142875"/>
          </a:xfrm>
          <a:prstGeom prst="rightArrow">
            <a:avLst>
              <a:gd name="adj1" fmla="val 50000"/>
              <a:gd name="adj2" fmla="val 15138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4827" name="AutoShape 11"/>
          <p:cNvSpPr>
            <a:spLocks noChangeArrowheads="1"/>
          </p:cNvSpPr>
          <p:nvPr/>
        </p:nvSpPr>
        <p:spPr bwMode="auto">
          <a:xfrm>
            <a:off x="7956550" y="2636838"/>
            <a:ext cx="865188" cy="142875"/>
          </a:xfrm>
          <a:prstGeom prst="rightArrow">
            <a:avLst>
              <a:gd name="adj1" fmla="val 50000"/>
              <a:gd name="adj2" fmla="val 15138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4828" name="AutoShape 12"/>
          <p:cNvSpPr>
            <a:spLocks noChangeArrowheads="1"/>
          </p:cNvSpPr>
          <p:nvPr/>
        </p:nvSpPr>
        <p:spPr bwMode="auto">
          <a:xfrm>
            <a:off x="2987675" y="2708275"/>
            <a:ext cx="720725" cy="144463"/>
          </a:xfrm>
          <a:prstGeom prst="rightArrow">
            <a:avLst>
              <a:gd name="adj1" fmla="val 50000"/>
              <a:gd name="adj2" fmla="val 12472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4829" name="AutoShape 13"/>
          <p:cNvSpPr>
            <a:spLocks noChangeArrowheads="1"/>
          </p:cNvSpPr>
          <p:nvPr/>
        </p:nvSpPr>
        <p:spPr bwMode="auto">
          <a:xfrm>
            <a:off x="5508625" y="2708275"/>
            <a:ext cx="649288" cy="144463"/>
          </a:xfrm>
          <a:prstGeom prst="rightArrow">
            <a:avLst>
              <a:gd name="adj1" fmla="val 50000"/>
              <a:gd name="adj2" fmla="val 112362"/>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4830" name="Text Box 14"/>
          <p:cNvSpPr txBox="1">
            <a:spLocks noChangeArrowheads="1"/>
          </p:cNvSpPr>
          <p:nvPr/>
        </p:nvSpPr>
        <p:spPr bwMode="auto">
          <a:xfrm>
            <a:off x="1116013" y="4292600"/>
            <a:ext cx="1079500" cy="284163"/>
          </a:xfrm>
          <a:prstGeom prst="rect">
            <a:avLst/>
          </a:prstGeom>
          <a:solidFill>
            <a:srgbClr val="DEDEDE"/>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DINAMO</a:t>
            </a:r>
          </a:p>
        </p:txBody>
      </p:sp>
      <p:sp>
        <p:nvSpPr>
          <p:cNvPr id="34831" name="Text Box 15"/>
          <p:cNvSpPr txBox="1">
            <a:spLocks noChangeArrowheads="1"/>
          </p:cNvSpPr>
          <p:nvPr/>
        </p:nvSpPr>
        <p:spPr bwMode="auto">
          <a:xfrm>
            <a:off x="2987675" y="3573463"/>
            <a:ext cx="23050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200">
                <a:latin typeface="Verdana" panose="020B0604030504040204" pitchFamily="34" charset="0"/>
              </a:rPr>
              <a:t>ESEMPIO: TACHIMETRO</a:t>
            </a:r>
          </a:p>
        </p:txBody>
      </p:sp>
      <p:sp>
        <p:nvSpPr>
          <p:cNvPr id="34832" name="Text Box 16"/>
          <p:cNvSpPr txBox="1">
            <a:spLocks noChangeArrowheads="1"/>
          </p:cNvSpPr>
          <p:nvPr/>
        </p:nvSpPr>
        <p:spPr bwMode="auto">
          <a:xfrm>
            <a:off x="3635375" y="3933825"/>
            <a:ext cx="1368425" cy="784225"/>
          </a:xfrm>
          <a:prstGeom prst="rect">
            <a:avLst/>
          </a:prstGeom>
          <a:solidFill>
            <a:srgbClr val="DBFF75"/>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900">
                <a:latin typeface="Verdana" panose="020B0604030504040204" pitchFamily="34" charset="0"/>
              </a:rPr>
              <a:t>AMPLIFICATORE O CONVERTITORE DI SEGNALE ANALOGICO-DIGITALE </a:t>
            </a:r>
          </a:p>
        </p:txBody>
      </p:sp>
      <p:sp>
        <p:nvSpPr>
          <p:cNvPr id="34833" name="Text Box 17"/>
          <p:cNvSpPr txBox="1">
            <a:spLocks noChangeArrowheads="1"/>
          </p:cNvSpPr>
          <p:nvPr/>
        </p:nvSpPr>
        <p:spPr bwMode="auto">
          <a:xfrm>
            <a:off x="6372225" y="4149725"/>
            <a:ext cx="2771775" cy="466725"/>
          </a:xfrm>
          <a:prstGeom prst="rect">
            <a:avLst/>
          </a:prstGeom>
          <a:solidFill>
            <a:srgbClr val="FFFF66"/>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INDICE DEL QUADRANTE DI LETTURA </a:t>
            </a:r>
            <a:r>
              <a:rPr lang="it-IT" altLang="it-IT" sz="900">
                <a:latin typeface="Verdana" panose="020B0604030504040204" pitchFamily="34" charset="0"/>
              </a:rPr>
              <a:t>(DIGITALE O ANALOGICO)</a:t>
            </a:r>
          </a:p>
        </p:txBody>
      </p:sp>
      <p:sp>
        <p:nvSpPr>
          <p:cNvPr id="34834" name="AutoShape 18"/>
          <p:cNvSpPr>
            <a:spLocks noChangeArrowheads="1"/>
          </p:cNvSpPr>
          <p:nvPr/>
        </p:nvSpPr>
        <p:spPr bwMode="auto">
          <a:xfrm>
            <a:off x="2195513" y="4365625"/>
            <a:ext cx="1441450" cy="144463"/>
          </a:xfrm>
          <a:prstGeom prst="rightArrow">
            <a:avLst>
              <a:gd name="adj1" fmla="val 50000"/>
              <a:gd name="adj2" fmla="val 249450"/>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4835" name="AutoShape 19"/>
          <p:cNvSpPr>
            <a:spLocks noChangeArrowheads="1"/>
          </p:cNvSpPr>
          <p:nvPr/>
        </p:nvSpPr>
        <p:spPr bwMode="auto">
          <a:xfrm>
            <a:off x="5003800" y="4365625"/>
            <a:ext cx="1368425" cy="142875"/>
          </a:xfrm>
          <a:prstGeom prst="rightArrow">
            <a:avLst>
              <a:gd name="adj1" fmla="val 50000"/>
              <a:gd name="adj2" fmla="val 23944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4836" name="Text Box 20"/>
          <p:cNvSpPr txBox="1">
            <a:spLocks noChangeArrowheads="1"/>
          </p:cNvSpPr>
          <p:nvPr/>
        </p:nvSpPr>
        <p:spPr bwMode="auto">
          <a:xfrm>
            <a:off x="323850" y="5229225"/>
            <a:ext cx="2519363" cy="649288"/>
          </a:xfrm>
          <a:prstGeom prst="rect">
            <a:avLst/>
          </a:prstGeom>
          <a:solidFill>
            <a:srgbClr val="E2E2E2"/>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La dinamo trasforma una velocità di rotazione di un albero in una tensione</a:t>
            </a:r>
          </a:p>
        </p:txBody>
      </p:sp>
      <p:sp>
        <p:nvSpPr>
          <p:cNvPr id="34837" name="Text Box 21"/>
          <p:cNvSpPr txBox="1">
            <a:spLocks noChangeArrowheads="1"/>
          </p:cNvSpPr>
          <p:nvPr/>
        </p:nvSpPr>
        <p:spPr bwMode="auto">
          <a:xfrm>
            <a:off x="6372225" y="4868863"/>
            <a:ext cx="2519363" cy="1014412"/>
          </a:xfrm>
          <a:prstGeom prst="rect">
            <a:avLst/>
          </a:prstGeom>
          <a:solidFill>
            <a:srgbClr val="E8F3A3"/>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Il segnale elettrico della dinamo opportunamente trattato viene trasformato  in un segnale meccanico, rotazione di un indice</a:t>
            </a:r>
          </a:p>
        </p:txBody>
      </p:sp>
      <p:sp>
        <p:nvSpPr>
          <p:cNvPr id="34838" name="Text Box 22"/>
          <p:cNvSpPr txBox="1">
            <a:spLocks noChangeArrowheads="1"/>
          </p:cNvSpPr>
          <p:nvPr/>
        </p:nvSpPr>
        <p:spPr bwMode="auto">
          <a:xfrm>
            <a:off x="3635375" y="5300663"/>
            <a:ext cx="1368425" cy="374650"/>
          </a:xfrm>
          <a:prstGeom prst="rect">
            <a:avLst/>
          </a:prstGeom>
          <a:solidFill>
            <a:srgbClr val="D7FF65"/>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900">
                <a:latin typeface="Verdana" panose="020B0604030504040204" pitchFamily="34" charset="0"/>
              </a:rPr>
              <a:t>(CIRCUITO ELETTRONICO)</a:t>
            </a:r>
          </a:p>
        </p:txBody>
      </p:sp>
      <p:sp>
        <p:nvSpPr>
          <p:cNvPr id="34839" name="Line 23"/>
          <p:cNvSpPr>
            <a:spLocks noChangeShapeType="1"/>
          </p:cNvSpPr>
          <p:nvPr/>
        </p:nvSpPr>
        <p:spPr bwMode="auto">
          <a:xfrm>
            <a:off x="1619250" y="4581525"/>
            <a:ext cx="0" cy="6477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4840" name="Line 24"/>
          <p:cNvSpPr>
            <a:spLocks noChangeShapeType="1"/>
          </p:cNvSpPr>
          <p:nvPr/>
        </p:nvSpPr>
        <p:spPr bwMode="auto">
          <a:xfrm>
            <a:off x="4211638" y="4724400"/>
            <a:ext cx="0" cy="5762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4841" name="Line 25"/>
          <p:cNvSpPr>
            <a:spLocks noChangeShapeType="1"/>
          </p:cNvSpPr>
          <p:nvPr/>
        </p:nvSpPr>
        <p:spPr bwMode="auto">
          <a:xfrm>
            <a:off x="7524750" y="4652963"/>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484438" y="1052513"/>
            <a:ext cx="3744912" cy="274637"/>
          </a:xfrm>
          <a:solidFill>
            <a:srgbClr val="DBFF75"/>
          </a:solidFill>
          <a:effectLst>
            <a:outerShdw dist="107763" dir="18900000" algn="ctr" rotWithShape="0">
              <a:schemeClr val="bg2">
                <a:alpha val="50000"/>
              </a:schemeClr>
            </a:outerShdw>
          </a:effectLst>
        </p:spPr>
        <p:txBody>
          <a:bodyPr/>
          <a:lstStyle/>
          <a:p>
            <a:r>
              <a:rPr lang="it-IT" altLang="it-IT" sz="1900"/>
              <a:t>Classificazione dei trasduttori</a:t>
            </a:r>
          </a:p>
        </p:txBody>
      </p:sp>
      <p:sp>
        <p:nvSpPr>
          <p:cNvPr id="35844" name="Text Box 4"/>
          <p:cNvSpPr txBox="1">
            <a:spLocks noChangeArrowheads="1"/>
          </p:cNvSpPr>
          <p:nvPr/>
        </p:nvSpPr>
        <p:spPr bwMode="auto">
          <a:xfrm>
            <a:off x="5580063" y="2060575"/>
            <a:ext cx="1871662" cy="376238"/>
          </a:xfrm>
          <a:prstGeom prst="rect">
            <a:avLst/>
          </a:prstGeom>
          <a:solidFill>
            <a:srgbClr val="E7FFA3"/>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a:latin typeface="Verdana" panose="020B0604030504040204" pitchFamily="34" charset="0"/>
              </a:rPr>
              <a:t>TRASDUTTORI</a:t>
            </a:r>
          </a:p>
        </p:txBody>
      </p:sp>
      <p:sp>
        <p:nvSpPr>
          <p:cNvPr id="35845" name="Text Box 5"/>
          <p:cNvSpPr txBox="1">
            <a:spLocks noChangeArrowheads="1"/>
          </p:cNvSpPr>
          <p:nvPr/>
        </p:nvSpPr>
        <p:spPr bwMode="auto">
          <a:xfrm>
            <a:off x="611188" y="3284538"/>
            <a:ext cx="1223962" cy="284162"/>
          </a:xfrm>
          <a:prstGeom prst="rect">
            <a:avLst/>
          </a:prstGeom>
          <a:solidFill>
            <a:srgbClr val="DEDEDE"/>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ANALOGICI</a:t>
            </a:r>
          </a:p>
        </p:txBody>
      </p:sp>
      <p:sp>
        <p:nvSpPr>
          <p:cNvPr id="35846" name="Text Box 6"/>
          <p:cNvSpPr txBox="1">
            <a:spLocks noChangeArrowheads="1"/>
          </p:cNvSpPr>
          <p:nvPr/>
        </p:nvSpPr>
        <p:spPr bwMode="auto">
          <a:xfrm>
            <a:off x="2555875" y="3284538"/>
            <a:ext cx="1223963" cy="284162"/>
          </a:xfrm>
          <a:prstGeom prst="rect">
            <a:avLst/>
          </a:prstGeom>
          <a:solidFill>
            <a:srgbClr val="DEDEDE"/>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DIGITALI</a:t>
            </a:r>
          </a:p>
        </p:txBody>
      </p:sp>
      <p:sp>
        <p:nvSpPr>
          <p:cNvPr id="35847" name="Text Box 7"/>
          <p:cNvSpPr txBox="1">
            <a:spLocks noChangeArrowheads="1"/>
          </p:cNvSpPr>
          <p:nvPr/>
        </p:nvSpPr>
        <p:spPr bwMode="auto">
          <a:xfrm>
            <a:off x="4859338" y="3213100"/>
            <a:ext cx="1223962" cy="284163"/>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ASSOLUTI</a:t>
            </a:r>
          </a:p>
        </p:txBody>
      </p:sp>
      <p:sp>
        <p:nvSpPr>
          <p:cNvPr id="35848" name="Text Box 8"/>
          <p:cNvSpPr txBox="1">
            <a:spLocks noChangeArrowheads="1"/>
          </p:cNvSpPr>
          <p:nvPr/>
        </p:nvSpPr>
        <p:spPr bwMode="auto">
          <a:xfrm>
            <a:off x="7019925" y="3213100"/>
            <a:ext cx="1728788" cy="284163"/>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INCREMENTALI</a:t>
            </a:r>
          </a:p>
        </p:txBody>
      </p:sp>
      <p:sp>
        <p:nvSpPr>
          <p:cNvPr id="35849" name="Text Box 9"/>
          <p:cNvSpPr txBox="1">
            <a:spLocks noChangeArrowheads="1"/>
          </p:cNvSpPr>
          <p:nvPr/>
        </p:nvSpPr>
        <p:spPr bwMode="auto">
          <a:xfrm>
            <a:off x="1187450" y="2133600"/>
            <a:ext cx="1871663" cy="376238"/>
          </a:xfrm>
          <a:prstGeom prst="rect">
            <a:avLst/>
          </a:prstGeom>
          <a:solidFill>
            <a:srgbClr val="E7FFA3"/>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a:latin typeface="Verdana" panose="020B0604030504040204" pitchFamily="34" charset="0"/>
              </a:rPr>
              <a:t>TRASDUTTORI</a:t>
            </a:r>
          </a:p>
        </p:txBody>
      </p:sp>
      <p:sp>
        <p:nvSpPr>
          <p:cNvPr id="35850" name="Line 10"/>
          <p:cNvSpPr>
            <a:spLocks noChangeShapeType="1"/>
          </p:cNvSpPr>
          <p:nvPr/>
        </p:nvSpPr>
        <p:spPr bwMode="auto">
          <a:xfrm>
            <a:off x="2051050" y="2492375"/>
            <a:ext cx="0" cy="504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1" name="Line 11"/>
          <p:cNvSpPr>
            <a:spLocks noChangeShapeType="1"/>
          </p:cNvSpPr>
          <p:nvPr/>
        </p:nvSpPr>
        <p:spPr bwMode="auto">
          <a:xfrm>
            <a:off x="1042988" y="2997200"/>
            <a:ext cx="2016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2" name="Line 12"/>
          <p:cNvSpPr>
            <a:spLocks noChangeShapeType="1"/>
          </p:cNvSpPr>
          <p:nvPr/>
        </p:nvSpPr>
        <p:spPr bwMode="auto">
          <a:xfrm>
            <a:off x="1042988" y="2997200"/>
            <a:ext cx="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3" name="Line 13"/>
          <p:cNvSpPr>
            <a:spLocks noChangeShapeType="1"/>
          </p:cNvSpPr>
          <p:nvPr/>
        </p:nvSpPr>
        <p:spPr bwMode="auto">
          <a:xfrm>
            <a:off x="3059113" y="2997200"/>
            <a:ext cx="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4" name="Line 14"/>
          <p:cNvSpPr>
            <a:spLocks noChangeShapeType="1"/>
          </p:cNvSpPr>
          <p:nvPr/>
        </p:nvSpPr>
        <p:spPr bwMode="auto">
          <a:xfrm>
            <a:off x="6443663" y="2420938"/>
            <a:ext cx="0" cy="5048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5" name="Line 15"/>
          <p:cNvSpPr>
            <a:spLocks noChangeShapeType="1"/>
          </p:cNvSpPr>
          <p:nvPr/>
        </p:nvSpPr>
        <p:spPr bwMode="auto">
          <a:xfrm>
            <a:off x="5435600" y="2924175"/>
            <a:ext cx="2016125"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6" name="Line 16"/>
          <p:cNvSpPr>
            <a:spLocks noChangeShapeType="1"/>
          </p:cNvSpPr>
          <p:nvPr/>
        </p:nvSpPr>
        <p:spPr bwMode="auto">
          <a:xfrm>
            <a:off x="5435600" y="2924175"/>
            <a:ext cx="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7" name="Line 17"/>
          <p:cNvSpPr>
            <a:spLocks noChangeShapeType="1"/>
          </p:cNvSpPr>
          <p:nvPr/>
        </p:nvSpPr>
        <p:spPr bwMode="auto">
          <a:xfrm>
            <a:off x="7451725" y="2924175"/>
            <a:ext cx="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5858" name="Text Box 18"/>
          <p:cNvSpPr txBox="1">
            <a:spLocks noChangeArrowheads="1"/>
          </p:cNvSpPr>
          <p:nvPr/>
        </p:nvSpPr>
        <p:spPr bwMode="auto">
          <a:xfrm>
            <a:off x="395288" y="3716338"/>
            <a:ext cx="1439862" cy="1014412"/>
          </a:xfrm>
          <a:prstGeom prst="rect">
            <a:avLst/>
          </a:prstGeom>
          <a:solidFill>
            <a:srgbClr val="DBFF7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200">
                <a:latin typeface="Verdana" panose="020B0604030504040204" pitchFamily="34" charset="0"/>
              </a:rPr>
              <a:t>Danno in uscita un segnale che, entro un certo intervallo varia con continuità</a:t>
            </a:r>
          </a:p>
        </p:txBody>
      </p:sp>
      <p:sp>
        <p:nvSpPr>
          <p:cNvPr id="35859" name="Text Box 19"/>
          <p:cNvSpPr txBox="1">
            <a:spLocks noChangeArrowheads="1"/>
          </p:cNvSpPr>
          <p:nvPr/>
        </p:nvSpPr>
        <p:spPr bwMode="auto">
          <a:xfrm>
            <a:off x="2411413" y="3789363"/>
            <a:ext cx="1512887" cy="1744662"/>
          </a:xfrm>
          <a:prstGeom prst="rect">
            <a:avLst/>
          </a:prstGeom>
          <a:solidFill>
            <a:srgbClr val="DEDED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200">
                <a:latin typeface="Verdana" panose="020B0604030504040204" pitchFamily="34" charset="0"/>
              </a:rPr>
              <a:t>Danno in uscita un segnale che varia in modo discontinuo e ciascuno differisce dal precedente di una quantità costante</a:t>
            </a:r>
          </a:p>
        </p:txBody>
      </p:sp>
      <p:sp>
        <p:nvSpPr>
          <p:cNvPr id="35860" name="Text Box 20"/>
          <p:cNvSpPr txBox="1">
            <a:spLocks noChangeArrowheads="1"/>
          </p:cNvSpPr>
          <p:nvPr/>
        </p:nvSpPr>
        <p:spPr bwMode="auto">
          <a:xfrm>
            <a:off x="4787900" y="3644900"/>
            <a:ext cx="1439863" cy="2235200"/>
          </a:xfrm>
          <a:prstGeom prst="rect">
            <a:avLst/>
          </a:prstGeom>
          <a:solidFill>
            <a:srgbClr val="9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000">
                <a:latin typeface="Verdana" panose="020B0604030504040204" pitchFamily="34" charset="0"/>
              </a:rPr>
              <a:t>I trasduttori assoluti generano un segnale  che è legato in modo univoco alla grandezza fisica misurata. Ad esempio una dinamo tachimetrica se ad un certo numero di giri corrisponde sempre la stessa tensione d’uscita</a:t>
            </a:r>
          </a:p>
        </p:txBody>
      </p:sp>
      <p:sp>
        <p:nvSpPr>
          <p:cNvPr id="35861" name="Text Box 21"/>
          <p:cNvSpPr txBox="1">
            <a:spLocks noChangeArrowheads="1"/>
          </p:cNvSpPr>
          <p:nvPr/>
        </p:nvSpPr>
        <p:spPr bwMode="auto">
          <a:xfrm>
            <a:off x="7019925" y="3573463"/>
            <a:ext cx="1728788" cy="2235200"/>
          </a:xfrm>
          <a:prstGeom prst="rect">
            <a:avLst/>
          </a:prstGeom>
          <a:solidFill>
            <a:srgbClr val="E7FF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000">
                <a:latin typeface="Verdana" panose="020B0604030504040204" pitchFamily="34" charset="0"/>
              </a:rPr>
              <a:t>I trasduttori incrementali generano un segnale  che non è legato in modo univoco alla grandezza fisica misurata. Ad esempio in un encoder incrementale non si ha la corrispondenza univoca tra posizione e segnale.  Inoltre in mancanza di alimentazione si perde la posizione.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a:xfrm>
            <a:off x="1979613" y="1268413"/>
            <a:ext cx="4114800" cy="417512"/>
          </a:xfrm>
          <a:solidFill>
            <a:srgbClr val="E7FFA3"/>
          </a:solidFill>
          <a:ln/>
          <a:effectLst>
            <a:outerShdw dist="107763" dir="18900000" algn="ctr" rotWithShape="0">
              <a:schemeClr val="bg2">
                <a:alpha val="50000"/>
              </a:schemeClr>
            </a:outerShdw>
          </a:effectLst>
        </p:spPr>
        <p:txBody>
          <a:bodyPr anchor="b"/>
          <a:lstStyle/>
          <a:p>
            <a:r>
              <a:rPr lang="it-IT" altLang="it-IT" sz="1900"/>
              <a:t>Classificazione dei trasduttori</a:t>
            </a:r>
          </a:p>
        </p:txBody>
      </p:sp>
      <p:sp>
        <p:nvSpPr>
          <p:cNvPr id="36869" name="Text Box 5"/>
          <p:cNvSpPr txBox="1">
            <a:spLocks noChangeArrowheads="1"/>
          </p:cNvSpPr>
          <p:nvPr/>
        </p:nvSpPr>
        <p:spPr bwMode="auto">
          <a:xfrm>
            <a:off x="3059113" y="2205038"/>
            <a:ext cx="1871662" cy="376237"/>
          </a:xfrm>
          <a:prstGeom prst="rect">
            <a:avLst/>
          </a:prstGeom>
          <a:solidFill>
            <a:srgbClr val="DEDEDE"/>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a:latin typeface="Verdana" panose="020B0604030504040204" pitchFamily="34" charset="0"/>
              </a:rPr>
              <a:t>TRASDUTTORI</a:t>
            </a:r>
          </a:p>
        </p:txBody>
      </p:sp>
      <p:sp>
        <p:nvSpPr>
          <p:cNvPr id="36870" name="Text Box 6"/>
          <p:cNvSpPr txBox="1">
            <a:spLocks noChangeArrowheads="1"/>
          </p:cNvSpPr>
          <p:nvPr/>
        </p:nvSpPr>
        <p:spPr bwMode="auto">
          <a:xfrm>
            <a:off x="611188" y="3284538"/>
            <a:ext cx="1800225" cy="284162"/>
          </a:xfrm>
          <a:prstGeom prst="rect">
            <a:avLst/>
          </a:prstGeom>
          <a:solidFill>
            <a:srgbClr val="F7B3D0"/>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AUTOGENERATORI</a:t>
            </a:r>
          </a:p>
        </p:txBody>
      </p:sp>
      <p:sp>
        <p:nvSpPr>
          <p:cNvPr id="36871" name="Text Box 7"/>
          <p:cNvSpPr txBox="1">
            <a:spLocks noChangeArrowheads="1"/>
          </p:cNvSpPr>
          <p:nvPr/>
        </p:nvSpPr>
        <p:spPr bwMode="auto">
          <a:xfrm>
            <a:off x="2843213" y="3284538"/>
            <a:ext cx="1800225" cy="284162"/>
          </a:xfrm>
          <a:prstGeom prst="rect">
            <a:avLst/>
          </a:prstGeom>
          <a:solidFill>
            <a:srgbClr val="DBFF75"/>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MODULANTI</a:t>
            </a:r>
          </a:p>
        </p:txBody>
      </p:sp>
      <p:sp>
        <p:nvSpPr>
          <p:cNvPr id="36872" name="Text Box 8"/>
          <p:cNvSpPr txBox="1">
            <a:spLocks noChangeArrowheads="1"/>
          </p:cNvSpPr>
          <p:nvPr/>
        </p:nvSpPr>
        <p:spPr bwMode="auto">
          <a:xfrm>
            <a:off x="5292725" y="3284538"/>
            <a:ext cx="1800225" cy="284162"/>
          </a:xfrm>
          <a:prstGeom prst="rect">
            <a:avLst/>
          </a:prstGeom>
          <a:solidFill>
            <a:srgbClr val="E0E0E0"/>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MODIFICATORI</a:t>
            </a:r>
          </a:p>
        </p:txBody>
      </p:sp>
      <p:sp>
        <p:nvSpPr>
          <p:cNvPr id="36873" name="Line 9"/>
          <p:cNvSpPr>
            <a:spLocks noChangeShapeType="1"/>
          </p:cNvSpPr>
          <p:nvPr/>
        </p:nvSpPr>
        <p:spPr bwMode="auto">
          <a:xfrm>
            <a:off x="1403350" y="3068638"/>
            <a:ext cx="482441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6874" name="Line 10"/>
          <p:cNvSpPr>
            <a:spLocks noChangeShapeType="1"/>
          </p:cNvSpPr>
          <p:nvPr/>
        </p:nvSpPr>
        <p:spPr bwMode="auto">
          <a:xfrm flipV="1">
            <a:off x="3995738" y="2565400"/>
            <a:ext cx="0" cy="5032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6875" name="Line 11"/>
          <p:cNvSpPr>
            <a:spLocks noChangeShapeType="1"/>
          </p:cNvSpPr>
          <p:nvPr/>
        </p:nvSpPr>
        <p:spPr bwMode="auto">
          <a:xfrm flipV="1">
            <a:off x="1403350" y="3068638"/>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6876" name="Line 12"/>
          <p:cNvSpPr>
            <a:spLocks noChangeShapeType="1"/>
          </p:cNvSpPr>
          <p:nvPr/>
        </p:nvSpPr>
        <p:spPr bwMode="auto">
          <a:xfrm flipV="1">
            <a:off x="3779838" y="3068638"/>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6877" name="Line 13"/>
          <p:cNvSpPr>
            <a:spLocks noChangeShapeType="1"/>
          </p:cNvSpPr>
          <p:nvPr/>
        </p:nvSpPr>
        <p:spPr bwMode="auto">
          <a:xfrm flipV="1">
            <a:off x="6227763" y="3068638"/>
            <a:ext cx="0" cy="2159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6878" name="Text Box 14"/>
          <p:cNvSpPr txBox="1">
            <a:spLocks noChangeArrowheads="1"/>
          </p:cNvSpPr>
          <p:nvPr/>
        </p:nvSpPr>
        <p:spPr bwMode="auto">
          <a:xfrm>
            <a:off x="323850" y="3933825"/>
            <a:ext cx="2160588" cy="1655763"/>
          </a:xfrm>
          <a:prstGeom prst="rect">
            <a:avLst/>
          </a:prstGeom>
          <a:solidFill>
            <a:srgbClr val="FFFF7D"/>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Non richiede alcuna sorgente di energia esterna. Esempio:</a:t>
            </a:r>
          </a:p>
          <a:p>
            <a:pPr>
              <a:spcBef>
                <a:spcPct val="50000"/>
              </a:spcBef>
            </a:pPr>
            <a:r>
              <a:rPr lang="it-IT" altLang="it-IT" sz="1200">
                <a:latin typeface="Verdana" panose="020B0604030504040204" pitchFamily="34" charset="0"/>
              </a:rPr>
              <a:t>-dinamo tachimetriche       termocoppie</a:t>
            </a:r>
          </a:p>
          <a:p>
            <a:pPr>
              <a:spcBef>
                <a:spcPct val="50000"/>
              </a:spcBef>
            </a:pPr>
            <a:r>
              <a:rPr lang="it-IT" altLang="it-IT" sz="1200">
                <a:latin typeface="Verdana" panose="020B0604030504040204" pitchFamily="34" charset="0"/>
              </a:rPr>
              <a:t>-Celle fotovoltaiche</a:t>
            </a:r>
          </a:p>
          <a:p>
            <a:pPr>
              <a:spcBef>
                <a:spcPct val="50000"/>
              </a:spcBef>
            </a:pPr>
            <a:r>
              <a:rPr lang="it-IT" altLang="it-IT" sz="1200">
                <a:latin typeface="Verdana" panose="020B0604030504040204" pitchFamily="34" charset="0"/>
              </a:rPr>
              <a:t>-piezoelettrico</a:t>
            </a:r>
          </a:p>
        </p:txBody>
      </p:sp>
      <p:sp>
        <p:nvSpPr>
          <p:cNvPr id="36879" name="Text Box 15"/>
          <p:cNvSpPr txBox="1">
            <a:spLocks noChangeArrowheads="1"/>
          </p:cNvSpPr>
          <p:nvPr/>
        </p:nvSpPr>
        <p:spPr bwMode="auto">
          <a:xfrm>
            <a:off x="2700338" y="3789363"/>
            <a:ext cx="2160587" cy="2205037"/>
          </a:xfrm>
          <a:prstGeom prst="rect">
            <a:avLst/>
          </a:prstGeom>
          <a:solidFill>
            <a:schemeClr val="accent1"/>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  richiedono una sorgente di energia esterna. Esempio:</a:t>
            </a:r>
          </a:p>
          <a:p>
            <a:pPr>
              <a:spcBef>
                <a:spcPct val="50000"/>
              </a:spcBef>
            </a:pPr>
            <a:r>
              <a:rPr lang="it-IT" altLang="it-IT" sz="1200">
                <a:latin typeface="Verdana" panose="020B0604030504040204" pitchFamily="34" charset="0"/>
              </a:rPr>
              <a:t>-potenziometro</a:t>
            </a:r>
          </a:p>
          <a:p>
            <a:pPr>
              <a:spcBef>
                <a:spcPct val="50000"/>
              </a:spcBef>
            </a:pPr>
            <a:r>
              <a:rPr lang="it-IT" altLang="it-IT" sz="1200">
                <a:latin typeface="Verdana" panose="020B0604030504040204" pitchFamily="34" charset="0"/>
              </a:rPr>
              <a:t> -termistori</a:t>
            </a:r>
          </a:p>
          <a:p>
            <a:pPr>
              <a:spcBef>
                <a:spcPct val="50000"/>
              </a:spcBef>
            </a:pPr>
            <a:r>
              <a:rPr lang="it-IT" altLang="it-IT" sz="1200">
                <a:latin typeface="Verdana" panose="020B0604030504040204" pitchFamily="34" charset="0"/>
              </a:rPr>
              <a:t>-estensimetri</a:t>
            </a:r>
          </a:p>
          <a:p>
            <a:pPr>
              <a:spcBef>
                <a:spcPct val="50000"/>
              </a:spcBef>
            </a:pPr>
            <a:r>
              <a:rPr lang="it-IT" altLang="it-IT" sz="1200">
                <a:latin typeface="Verdana" panose="020B0604030504040204" pitchFamily="34" charset="0"/>
              </a:rPr>
              <a:t>-fototransistor</a:t>
            </a:r>
          </a:p>
          <a:p>
            <a:pPr>
              <a:spcBef>
                <a:spcPct val="50000"/>
              </a:spcBef>
            </a:pPr>
            <a:r>
              <a:rPr lang="it-IT" altLang="it-IT" sz="1200">
                <a:latin typeface="Verdana" panose="020B0604030504040204" pitchFamily="34" charset="0"/>
              </a:rPr>
              <a:t>Se non sono alimentati non funzionano</a:t>
            </a:r>
          </a:p>
        </p:txBody>
      </p:sp>
      <p:sp>
        <p:nvSpPr>
          <p:cNvPr id="36880" name="Text Box 16"/>
          <p:cNvSpPr txBox="1">
            <a:spLocks noChangeArrowheads="1"/>
          </p:cNvSpPr>
          <p:nvPr/>
        </p:nvSpPr>
        <p:spPr bwMode="auto">
          <a:xfrm>
            <a:off x="5148263" y="3789363"/>
            <a:ext cx="2736850" cy="2109787"/>
          </a:xfrm>
          <a:prstGeom prst="rect">
            <a:avLst/>
          </a:prstGeom>
          <a:solidFill>
            <a:srgbClr val="E2E2E2"/>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Sono trasduttori in cui la grandezza fisica in ingresso è diversa dalla grandezza fisica in uscita ma sono della stessa forma di energia. Esempio:la molla, si ha una grandezza in entrata (forza) differente da quella d’uscita (spostamento), ma sia in ingresso che in uscita si è sempre in presenza di energia meccanica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Text Box 4"/>
          <p:cNvSpPr txBox="1">
            <a:spLocks noChangeArrowheads="1"/>
          </p:cNvSpPr>
          <p:nvPr/>
        </p:nvSpPr>
        <p:spPr bwMode="auto">
          <a:xfrm>
            <a:off x="179388" y="1989138"/>
            <a:ext cx="1439862" cy="284162"/>
          </a:xfrm>
          <a:prstGeom prst="rect">
            <a:avLst/>
          </a:prstGeom>
          <a:solidFill>
            <a:srgbClr val="E0E0E0"/>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accent2"/>
                </a:solidFill>
                <a:latin typeface="Verdana" panose="020B0604030504040204" pitchFamily="34" charset="0"/>
              </a:rPr>
              <a:t>DI POSIZIONE</a:t>
            </a:r>
          </a:p>
        </p:txBody>
      </p:sp>
      <p:sp>
        <p:nvSpPr>
          <p:cNvPr id="37893" name="Text Box 5"/>
          <p:cNvSpPr txBox="1">
            <a:spLocks noChangeArrowheads="1"/>
          </p:cNvSpPr>
          <p:nvPr/>
        </p:nvSpPr>
        <p:spPr bwMode="auto">
          <a:xfrm>
            <a:off x="2124075" y="1989138"/>
            <a:ext cx="1439863" cy="284162"/>
          </a:xfrm>
          <a:prstGeom prst="rect">
            <a:avLst/>
          </a:prstGeom>
          <a:solidFill>
            <a:srgbClr val="E7FFA3"/>
          </a:solidFill>
          <a:ln w="9525">
            <a:solidFill>
              <a:schemeClr val="tx1"/>
            </a:solidFill>
            <a:miter lim="800000"/>
            <a:headEnd/>
            <a:tailEnd/>
          </a:ln>
          <a:effectLst>
            <a:outerShdw dist="107763" dir="18900000" algn="ctr" rotWithShape="0">
              <a:schemeClr val="folHlink">
                <a:alpha val="50000"/>
              </a:schemeClr>
            </a:outerShdw>
          </a:effectLst>
        </p:spPr>
        <p:txBody>
          <a:bodyPr>
            <a:spAutoFit/>
          </a:bodyPr>
          <a:lstStyle/>
          <a:p>
            <a:pPr>
              <a:spcBef>
                <a:spcPct val="50000"/>
              </a:spcBef>
            </a:pPr>
            <a:r>
              <a:rPr lang="it-IT" altLang="it-IT" sz="1200">
                <a:latin typeface="Verdana" panose="020B0604030504040204" pitchFamily="34" charset="0"/>
              </a:rPr>
              <a:t>DI VELOCITA’</a:t>
            </a:r>
          </a:p>
        </p:txBody>
      </p:sp>
      <p:sp>
        <p:nvSpPr>
          <p:cNvPr id="37894" name="Text Box 6"/>
          <p:cNvSpPr txBox="1">
            <a:spLocks noChangeArrowheads="1"/>
          </p:cNvSpPr>
          <p:nvPr/>
        </p:nvSpPr>
        <p:spPr bwMode="auto">
          <a:xfrm>
            <a:off x="3924300" y="1989138"/>
            <a:ext cx="1584325" cy="284162"/>
          </a:xfrm>
          <a:prstGeom prst="rect">
            <a:avLst/>
          </a:prstGeom>
          <a:solidFill>
            <a:srgbClr val="E9F2BC"/>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folHlink"/>
                </a:solidFill>
                <a:latin typeface="Verdana" panose="020B0604030504040204" pitchFamily="34" charset="0"/>
              </a:rPr>
              <a:t>DI TEMPERATURA</a:t>
            </a:r>
          </a:p>
        </p:txBody>
      </p:sp>
      <p:sp>
        <p:nvSpPr>
          <p:cNvPr id="37895" name="Text Box 7"/>
          <p:cNvSpPr txBox="1">
            <a:spLocks noChangeArrowheads="1"/>
          </p:cNvSpPr>
          <p:nvPr/>
        </p:nvSpPr>
        <p:spPr bwMode="auto">
          <a:xfrm>
            <a:off x="5795963" y="1989138"/>
            <a:ext cx="1800225" cy="588962"/>
          </a:xfrm>
          <a:prstGeom prst="rect">
            <a:avLst/>
          </a:prstGeom>
          <a:solidFill>
            <a:srgbClr val="DFDEDD"/>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DI DEFORMAZIONE </a:t>
            </a:r>
            <a:r>
              <a:rPr lang="it-IT" altLang="it-IT" sz="1000">
                <a:latin typeface="Verdana" panose="020B0604030504040204" pitchFamily="34" charset="0"/>
              </a:rPr>
              <a:t>(E DI FORZA E DI PRESSIONE)</a:t>
            </a:r>
          </a:p>
        </p:txBody>
      </p:sp>
      <p:sp>
        <p:nvSpPr>
          <p:cNvPr id="37896" name="Text Box 8"/>
          <p:cNvSpPr txBox="1">
            <a:spLocks noChangeArrowheads="1"/>
          </p:cNvSpPr>
          <p:nvPr/>
        </p:nvSpPr>
        <p:spPr bwMode="auto">
          <a:xfrm>
            <a:off x="7740650" y="1989138"/>
            <a:ext cx="1225550" cy="436562"/>
          </a:xfrm>
          <a:prstGeom prst="rect">
            <a:avLst/>
          </a:prstGeom>
          <a:solidFill>
            <a:srgbClr val="FFFF7D"/>
          </a:solidFill>
          <a:ln w="9525">
            <a:solidFill>
              <a:srgbClr val="FFFF00"/>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accent2"/>
                </a:solidFill>
                <a:latin typeface="Verdana" panose="020B0604030504040204" pitchFamily="34" charset="0"/>
              </a:rPr>
              <a:t>DI FLUSSO </a:t>
            </a:r>
            <a:r>
              <a:rPr lang="it-IT" altLang="it-IT" sz="1000">
                <a:solidFill>
                  <a:schemeClr val="accent2"/>
                </a:solidFill>
                <a:latin typeface="Verdana" panose="020B0604030504040204" pitchFamily="34" charset="0"/>
              </a:rPr>
              <a:t>O PORTATA</a:t>
            </a:r>
          </a:p>
        </p:txBody>
      </p:sp>
      <p:sp>
        <p:nvSpPr>
          <p:cNvPr id="37897" name="Text Box 9"/>
          <p:cNvSpPr txBox="1">
            <a:spLocks noChangeArrowheads="1"/>
          </p:cNvSpPr>
          <p:nvPr/>
        </p:nvSpPr>
        <p:spPr bwMode="auto">
          <a:xfrm>
            <a:off x="179388" y="2565400"/>
            <a:ext cx="1584325" cy="284163"/>
          </a:xfrm>
          <a:prstGeom prst="rect">
            <a:avLst/>
          </a:prstGeom>
          <a:solidFill>
            <a:srgbClr val="E0E0E0"/>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accent2"/>
                </a:solidFill>
                <a:latin typeface="Verdana" panose="020B0604030504040204" pitchFamily="34" charset="0"/>
              </a:rPr>
              <a:t>POTENZIOMETRI</a:t>
            </a:r>
          </a:p>
        </p:txBody>
      </p:sp>
      <p:sp>
        <p:nvSpPr>
          <p:cNvPr id="37898" name="Text Box 10"/>
          <p:cNvSpPr txBox="1">
            <a:spLocks noChangeArrowheads="1"/>
          </p:cNvSpPr>
          <p:nvPr/>
        </p:nvSpPr>
        <p:spPr bwMode="auto">
          <a:xfrm>
            <a:off x="179388" y="3213100"/>
            <a:ext cx="1439862" cy="939800"/>
          </a:xfrm>
          <a:prstGeom prst="rect">
            <a:avLst/>
          </a:prstGeom>
          <a:solidFill>
            <a:srgbClr val="E0E0E0"/>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000">
                <a:solidFill>
                  <a:schemeClr val="accent2"/>
                </a:solidFill>
                <a:latin typeface="Verdana" panose="020B0604030504040204" pitchFamily="34" charset="0"/>
              </a:rPr>
              <a:t>ENCODER OTTICI INCREMENTALI e ASSOLUTI</a:t>
            </a:r>
          </a:p>
          <a:p>
            <a:pPr>
              <a:spcBef>
                <a:spcPct val="50000"/>
              </a:spcBef>
            </a:pPr>
            <a:r>
              <a:rPr lang="it-IT" altLang="it-IT" sz="1000">
                <a:solidFill>
                  <a:schemeClr val="accent2"/>
                </a:solidFill>
                <a:latin typeface="Verdana" panose="020B0604030504040204" pitchFamily="34" charset="0"/>
              </a:rPr>
              <a:t>LINEARI E ROTANTI</a:t>
            </a:r>
          </a:p>
        </p:txBody>
      </p:sp>
      <p:sp>
        <p:nvSpPr>
          <p:cNvPr id="37899" name="Text Box 11"/>
          <p:cNvSpPr txBox="1">
            <a:spLocks noChangeArrowheads="1"/>
          </p:cNvSpPr>
          <p:nvPr/>
        </p:nvSpPr>
        <p:spPr bwMode="auto">
          <a:xfrm>
            <a:off x="179388" y="4437063"/>
            <a:ext cx="1439862" cy="466725"/>
          </a:xfrm>
          <a:prstGeom prst="rect">
            <a:avLst/>
          </a:prstGeom>
          <a:solidFill>
            <a:srgbClr val="E0E0E0"/>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accent2"/>
                </a:solidFill>
                <a:latin typeface="Verdana" panose="020B0604030504040204" pitchFamily="34" charset="0"/>
              </a:rPr>
              <a:t>ENCODER MAGNETICI</a:t>
            </a:r>
          </a:p>
        </p:txBody>
      </p:sp>
      <p:sp>
        <p:nvSpPr>
          <p:cNvPr id="37900" name="Text Box 12"/>
          <p:cNvSpPr txBox="1">
            <a:spLocks noChangeArrowheads="1"/>
          </p:cNvSpPr>
          <p:nvPr/>
        </p:nvSpPr>
        <p:spPr bwMode="auto">
          <a:xfrm>
            <a:off x="2124075" y="2565400"/>
            <a:ext cx="1511300" cy="466725"/>
          </a:xfrm>
          <a:prstGeom prst="rect">
            <a:avLst/>
          </a:prstGeom>
          <a:solidFill>
            <a:srgbClr val="E7FFA3"/>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DINAMO TACHIMETRICHE</a:t>
            </a:r>
          </a:p>
        </p:txBody>
      </p:sp>
      <p:sp>
        <p:nvSpPr>
          <p:cNvPr id="37901" name="Text Box 13"/>
          <p:cNvSpPr txBox="1">
            <a:spLocks noChangeArrowheads="1"/>
          </p:cNvSpPr>
          <p:nvPr/>
        </p:nvSpPr>
        <p:spPr bwMode="auto">
          <a:xfrm>
            <a:off x="2124075" y="3284538"/>
            <a:ext cx="1439863" cy="711200"/>
          </a:xfrm>
          <a:prstGeom prst="rect">
            <a:avLst/>
          </a:prstGeom>
          <a:solidFill>
            <a:srgbClr val="E7FFA3"/>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000">
                <a:latin typeface="Verdana" panose="020B0604030504040204" pitchFamily="34" charset="0"/>
              </a:rPr>
              <a:t>GENERATORI TACHIMETRICI IN CORRENTE ALTERNATA</a:t>
            </a:r>
          </a:p>
        </p:txBody>
      </p:sp>
      <p:sp>
        <p:nvSpPr>
          <p:cNvPr id="37902" name="Text Box 14"/>
          <p:cNvSpPr txBox="1">
            <a:spLocks noChangeArrowheads="1"/>
          </p:cNvSpPr>
          <p:nvPr/>
        </p:nvSpPr>
        <p:spPr bwMode="auto">
          <a:xfrm>
            <a:off x="179388" y="5229225"/>
            <a:ext cx="1439862" cy="466725"/>
          </a:xfrm>
          <a:prstGeom prst="rect">
            <a:avLst/>
          </a:prstGeom>
          <a:solidFill>
            <a:srgbClr val="E0E0E0"/>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accent2"/>
                </a:solidFill>
                <a:latin typeface="Verdana" panose="020B0604030504040204" pitchFamily="34" charset="0"/>
              </a:rPr>
              <a:t>ENCODER CAPACITIVI</a:t>
            </a:r>
          </a:p>
        </p:txBody>
      </p:sp>
      <p:sp>
        <p:nvSpPr>
          <p:cNvPr id="37903" name="Text Box 15"/>
          <p:cNvSpPr txBox="1">
            <a:spLocks noChangeArrowheads="1"/>
          </p:cNvSpPr>
          <p:nvPr/>
        </p:nvSpPr>
        <p:spPr bwMode="auto">
          <a:xfrm>
            <a:off x="3924300" y="2636838"/>
            <a:ext cx="1584325" cy="254000"/>
          </a:xfrm>
          <a:prstGeom prst="rect">
            <a:avLst/>
          </a:prstGeom>
          <a:solidFill>
            <a:srgbClr val="E9F2BC"/>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000">
                <a:solidFill>
                  <a:schemeClr val="folHlink"/>
                </a:solidFill>
                <a:latin typeface="Verdana" panose="020B0604030504040204" pitchFamily="34" charset="0"/>
              </a:rPr>
              <a:t>TERMORESISTENZE</a:t>
            </a:r>
          </a:p>
        </p:txBody>
      </p:sp>
      <p:sp>
        <p:nvSpPr>
          <p:cNvPr id="37904" name="Text Box 16"/>
          <p:cNvSpPr txBox="1">
            <a:spLocks noChangeArrowheads="1"/>
          </p:cNvSpPr>
          <p:nvPr/>
        </p:nvSpPr>
        <p:spPr bwMode="auto">
          <a:xfrm>
            <a:off x="3924300" y="3500438"/>
            <a:ext cx="1584325" cy="284162"/>
          </a:xfrm>
          <a:prstGeom prst="rect">
            <a:avLst/>
          </a:prstGeom>
          <a:solidFill>
            <a:srgbClr val="E9F2BC"/>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folHlink"/>
                </a:solidFill>
                <a:latin typeface="Verdana" panose="020B0604030504040204" pitchFamily="34" charset="0"/>
              </a:rPr>
              <a:t>TERMISTORI</a:t>
            </a:r>
          </a:p>
        </p:txBody>
      </p:sp>
      <p:sp>
        <p:nvSpPr>
          <p:cNvPr id="37905" name="Text Box 17"/>
          <p:cNvSpPr txBox="1">
            <a:spLocks noChangeArrowheads="1"/>
          </p:cNvSpPr>
          <p:nvPr/>
        </p:nvSpPr>
        <p:spPr bwMode="auto">
          <a:xfrm>
            <a:off x="3924300" y="4292600"/>
            <a:ext cx="1584325" cy="284163"/>
          </a:xfrm>
          <a:prstGeom prst="rect">
            <a:avLst/>
          </a:prstGeom>
          <a:solidFill>
            <a:srgbClr val="E9F2BC"/>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solidFill>
                  <a:schemeClr val="folHlink"/>
                </a:solidFill>
                <a:latin typeface="Verdana" panose="020B0604030504040204" pitchFamily="34" charset="0"/>
              </a:rPr>
              <a:t>TERMOCOPPI</a:t>
            </a:r>
            <a:r>
              <a:rPr lang="it-IT" altLang="it-IT" sz="1200">
                <a:latin typeface="Verdana" panose="020B0604030504040204" pitchFamily="34" charset="0"/>
              </a:rPr>
              <a:t>E</a:t>
            </a:r>
          </a:p>
        </p:txBody>
      </p:sp>
      <p:sp>
        <p:nvSpPr>
          <p:cNvPr id="37907" name="Text Box 19"/>
          <p:cNvSpPr txBox="1">
            <a:spLocks noChangeArrowheads="1"/>
          </p:cNvSpPr>
          <p:nvPr/>
        </p:nvSpPr>
        <p:spPr bwMode="auto">
          <a:xfrm>
            <a:off x="5867400" y="3068638"/>
            <a:ext cx="1800225" cy="284162"/>
          </a:xfrm>
          <a:prstGeom prst="rect">
            <a:avLst/>
          </a:prstGeom>
          <a:solidFill>
            <a:srgbClr val="DFDEDD"/>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a:spcBef>
                <a:spcPct val="50000"/>
              </a:spcBef>
            </a:pPr>
            <a:r>
              <a:rPr lang="it-IT" altLang="it-IT" sz="1200">
                <a:latin typeface="Verdana" panose="020B0604030504040204" pitchFamily="34" charset="0"/>
              </a:rPr>
              <a:t>ESTENSIMETRI</a:t>
            </a:r>
          </a:p>
        </p:txBody>
      </p:sp>
      <p:sp>
        <p:nvSpPr>
          <p:cNvPr id="37916" name="Rectangle 28"/>
          <p:cNvSpPr>
            <a:spLocks noChangeArrowheads="1"/>
          </p:cNvSpPr>
          <p:nvPr/>
        </p:nvSpPr>
        <p:spPr bwMode="auto">
          <a:xfrm>
            <a:off x="468313" y="476250"/>
            <a:ext cx="7559675" cy="315913"/>
          </a:xfrm>
          <a:prstGeom prst="rect">
            <a:avLst/>
          </a:prstGeom>
          <a:solidFill>
            <a:srgbClr val="E0E0E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b="1"/>
              <a:t>CLASSIFICAZIONE IN FUNZIONE DELLA GRANDEZZA RILEVATA</a:t>
            </a:r>
          </a:p>
        </p:txBody>
      </p:sp>
      <p:sp>
        <p:nvSpPr>
          <p:cNvPr id="37918" name="Line 30"/>
          <p:cNvSpPr>
            <a:spLocks noChangeShapeType="1"/>
          </p:cNvSpPr>
          <p:nvPr/>
        </p:nvSpPr>
        <p:spPr bwMode="auto">
          <a:xfrm>
            <a:off x="827088" y="1196975"/>
            <a:ext cx="7273925"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7919" name="AutoShape 31"/>
          <p:cNvSpPr>
            <a:spLocks noChangeArrowheads="1"/>
          </p:cNvSpPr>
          <p:nvPr/>
        </p:nvSpPr>
        <p:spPr bwMode="auto">
          <a:xfrm>
            <a:off x="4067175" y="765175"/>
            <a:ext cx="73025" cy="431800"/>
          </a:xfrm>
          <a:prstGeom prst="downArrow">
            <a:avLst>
              <a:gd name="adj1" fmla="val 50000"/>
              <a:gd name="adj2" fmla="val 14782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0" name="AutoShape 32"/>
          <p:cNvSpPr>
            <a:spLocks noChangeArrowheads="1"/>
          </p:cNvSpPr>
          <p:nvPr/>
        </p:nvSpPr>
        <p:spPr bwMode="auto">
          <a:xfrm>
            <a:off x="755650" y="1196975"/>
            <a:ext cx="73025" cy="792163"/>
          </a:xfrm>
          <a:prstGeom prst="downArrow">
            <a:avLst>
              <a:gd name="adj1" fmla="val 50000"/>
              <a:gd name="adj2" fmla="val 27119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1" name="AutoShape 33"/>
          <p:cNvSpPr>
            <a:spLocks noChangeArrowheads="1"/>
          </p:cNvSpPr>
          <p:nvPr/>
        </p:nvSpPr>
        <p:spPr bwMode="auto">
          <a:xfrm>
            <a:off x="2700338" y="1196975"/>
            <a:ext cx="73025" cy="792163"/>
          </a:xfrm>
          <a:prstGeom prst="downArrow">
            <a:avLst>
              <a:gd name="adj1" fmla="val 50000"/>
              <a:gd name="adj2" fmla="val 27119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3" name="AutoShape 35"/>
          <p:cNvSpPr>
            <a:spLocks noChangeArrowheads="1"/>
          </p:cNvSpPr>
          <p:nvPr/>
        </p:nvSpPr>
        <p:spPr bwMode="auto">
          <a:xfrm>
            <a:off x="4716463" y="1196975"/>
            <a:ext cx="73025" cy="792163"/>
          </a:xfrm>
          <a:prstGeom prst="downArrow">
            <a:avLst>
              <a:gd name="adj1" fmla="val 50000"/>
              <a:gd name="adj2" fmla="val 27119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4" name="AutoShape 36"/>
          <p:cNvSpPr>
            <a:spLocks noChangeArrowheads="1"/>
          </p:cNvSpPr>
          <p:nvPr/>
        </p:nvSpPr>
        <p:spPr bwMode="auto">
          <a:xfrm>
            <a:off x="6443663" y="1196975"/>
            <a:ext cx="73025" cy="792163"/>
          </a:xfrm>
          <a:prstGeom prst="downArrow">
            <a:avLst>
              <a:gd name="adj1" fmla="val 50000"/>
              <a:gd name="adj2" fmla="val 27119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5" name="AutoShape 37"/>
          <p:cNvSpPr>
            <a:spLocks noChangeArrowheads="1"/>
          </p:cNvSpPr>
          <p:nvPr/>
        </p:nvSpPr>
        <p:spPr bwMode="auto">
          <a:xfrm>
            <a:off x="8027988" y="1196975"/>
            <a:ext cx="73025" cy="792163"/>
          </a:xfrm>
          <a:prstGeom prst="downArrow">
            <a:avLst>
              <a:gd name="adj1" fmla="val 50000"/>
              <a:gd name="adj2" fmla="val 27119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6" name="Rectangle 38"/>
          <p:cNvSpPr>
            <a:spLocks noChangeArrowheads="1"/>
          </p:cNvSpPr>
          <p:nvPr/>
        </p:nvSpPr>
        <p:spPr bwMode="auto">
          <a:xfrm>
            <a:off x="0" y="1844675"/>
            <a:ext cx="1908175" cy="396081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7" name="Rectangle 39"/>
          <p:cNvSpPr>
            <a:spLocks noChangeArrowheads="1"/>
          </p:cNvSpPr>
          <p:nvPr/>
        </p:nvSpPr>
        <p:spPr bwMode="auto">
          <a:xfrm>
            <a:off x="2051050" y="1844675"/>
            <a:ext cx="1657350" cy="24479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8" name="Rectangle 40"/>
          <p:cNvSpPr>
            <a:spLocks noChangeArrowheads="1"/>
          </p:cNvSpPr>
          <p:nvPr/>
        </p:nvSpPr>
        <p:spPr bwMode="auto">
          <a:xfrm>
            <a:off x="3851275" y="1844675"/>
            <a:ext cx="1728788" cy="29527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
        <p:nvSpPr>
          <p:cNvPr id="37929" name="Rectangle 41"/>
          <p:cNvSpPr>
            <a:spLocks noChangeArrowheads="1"/>
          </p:cNvSpPr>
          <p:nvPr/>
        </p:nvSpPr>
        <p:spPr bwMode="auto">
          <a:xfrm>
            <a:off x="5724525" y="1844675"/>
            <a:ext cx="2016125" cy="17287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268538" y="333375"/>
            <a:ext cx="4402137" cy="298450"/>
          </a:xfrm>
          <a:solidFill>
            <a:srgbClr val="FFFF7D"/>
          </a:solidFill>
          <a:ln>
            <a:solidFill>
              <a:schemeClr val="accent2"/>
            </a:solidFill>
            <a:miter lim="800000"/>
            <a:headEnd/>
            <a:tailEnd/>
          </a:ln>
        </p:spPr>
        <p:txBody>
          <a:bodyPr/>
          <a:lstStyle/>
          <a:p>
            <a:r>
              <a:rPr lang="it-IT" altLang="it-IT" sz="1600" b="1"/>
              <a:t>TRASDUTTORI DI POSIZIONE</a:t>
            </a:r>
          </a:p>
        </p:txBody>
      </p:sp>
      <p:sp>
        <p:nvSpPr>
          <p:cNvPr id="39940" name="Rectangle 4"/>
          <p:cNvSpPr>
            <a:spLocks noChangeArrowheads="1"/>
          </p:cNvSpPr>
          <p:nvPr/>
        </p:nvSpPr>
        <p:spPr bwMode="auto">
          <a:xfrm>
            <a:off x="179388" y="836613"/>
            <a:ext cx="8964612" cy="504825"/>
          </a:xfrm>
          <a:prstGeom prst="rect">
            <a:avLst/>
          </a:prstGeom>
          <a:solidFill>
            <a:srgbClr val="F0F0F0"/>
          </a:solidFill>
          <a:ln w="9525">
            <a:solidFill>
              <a:srgbClr val="0033CC"/>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400"/>
              <a:t>Sono dispositivi che rilevano la posizione assunta da una parte mobile del sistema controllato, il moto può essere di traslazione o di rotazione, in base a tale moto questi trasduttori si suddividono in </a:t>
            </a:r>
            <a:r>
              <a:rPr lang="it-IT" altLang="it-IT" sz="1400" b="1"/>
              <a:t>lineari e angolari.</a:t>
            </a:r>
          </a:p>
        </p:txBody>
      </p:sp>
      <p:sp>
        <p:nvSpPr>
          <p:cNvPr id="39941" name="Rectangle 5"/>
          <p:cNvSpPr>
            <a:spLocks noChangeArrowheads="1"/>
          </p:cNvSpPr>
          <p:nvPr/>
        </p:nvSpPr>
        <p:spPr bwMode="auto">
          <a:xfrm>
            <a:off x="1403350" y="1628775"/>
            <a:ext cx="6048375" cy="287338"/>
          </a:xfrm>
          <a:prstGeom prst="rect">
            <a:avLst/>
          </a:prstGeom>
          <a:solidFill>
            <a:srgbClr val="FFFF7D"/>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b="1"/>
              <a:t>Possono essere assoluti o incrementali ed analogici o digitali</a:t>
            </a:r>
          </a:p>
        </p:txBody>
      </p:sp>
      <p:pic>
        <p:nvPicPr>
          <p:cNvPr id="39942" name="Picture 6" descr="riga ot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60575"/>
            <a:ext cx="3167063" cy="2254250"/>
          </a:xfrm>
          <a:prstGeom prst="rect">
            <a:avLst/>
          </a:prstGeom>
          <a:solidFill>
            <a:srgbClr val="FFFF7D"/>
          </a:solidFill>
          <a:ln w="9525">
            <a:solidFill>
              <a:schemeClr val="tx1"/>
            </a:solidFill>
            <a:miter lim="800000"/>
            <a:headEnd/>
            <a:tailEnd/>
          </a:ln>
          <a:effectLst>
            <a:outerShdw dist="107763" dir="18900000" algn="ctr" rotWithShape="0">
              <a:srgbClr val="808080">
                <a:alpha val="50000"/>
              </a:srgbClr>
            </a:outerShdw>
          </a:effectLst>
        </p:spPr>
      </p:pic>
      <p:pic>
        <p:nvPicPr>
          <p:cNvPr id="39943" name="Picture 7" descr="encod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2492375"/>
            <a:ext cx="3025775" cy="2659063"/>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39947" name="Text Box 11"/>
          <p:cNvSpPr txBox="1">
            <a:spLocks noChangeArrowheads="1"/>
          </p:cNvSpPr>
          <p:nvPr/>
        </p:nvSpPr>
        <p:spPr bwMode="auto">
          <a:xfrm>
            <a:off x="179388" y="3716338"/>
            <a:ext cx="25193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it-IT" altLang="it-IT">
              <a:latin typeface="Verdana" panose="020B0604030504040204" pitchFamily="34" charset="0"/>
            </a:endParaRPr>
          </a:p>
        </p:txBody>
      </p:sp>
      <p:sp>
        <p:nvSpPr>
          <p:cNvPr id="39948" name="Text Box 12"/>
          <p:cNvSpPr txBox="1">
            <a:spLocks noChangeArrowheads="1"/>
          </p:cNvSpPr>
          <p:nvPr/>
        </p:nvSpPr>
        <p:spPr bwMode="auto">
          <a:xfrm>
            <a:off x="5364163" y="4076700"/>
            <a:ext cx="2374900" cy="228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a:latin typeface="Verdana" panose="020B0604030504040204" pitchFamily="34" charset="0"/>
              </a:rPr>
              <a:t>RIGA OTTICA</a:t>
            </a:r>
          </a:p>
        </p:txBody>
      </p:sp>
      <p:sp>
        <p:nvSpPr>
          <p:cNvPr id="39949" name="Text Box 13"/>
          <p:cNvSpPr txBox="1">
            <a:spLocks noChangeArrowheads="1"/>
          </p:cNvSpPr>
          <p:nvPr/>
        </p:nvSpPr>
        <p:spPr bwMode="auto">
          <a:xfrm>
            <a:off x="179388" y="4797425"/>
            <a:ext cx="2374900" cy="228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a:latin typeface="Verdana" panose="020B0604030504040204" pitchFamily="34" charset="0"/>
              </a:rPr>
              <a:t>ENCODER  OTTICO INCREMENTALE</a:t>
            </a:r>
          </a:p>
        </p:txBody>
      </p:sp>
      <p:sp>
        <p:nvSpPr>
          <p:cNvPr id="39950" name="Text Box 14"/>
          <p:cNvSpPr txBox="1">
            <a:spLocks noChangeArrowheads="1"/>
          </p:cNvSpPr>
          <p:nvPr/>
        </p:nvSpPr>
        <p:spPr bwMode="auto">
          <a:xfrm>
            <a:off x="4356100" y="6629400"/>
            <a:ext cx="3457575" cy="228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900">
                <a:latin typeface="Verdana" panose="020B0604030504040204" pitchFamily="34" charset="0"/>
              </a:rPr>
              <a:t>ENCODER  OTTICO ASSOLUTO</a:t>
            </a:r>
          </a:p>
        </p:txBody>
      </p:sp>
      <p:pic>
        <p:nvPicPr>
          <p:cNvPr id="39951" name="Picture 15" descr="encoder a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5375" y="4508500"/>
            <a:ext cx="5141913" cy="2066925"/>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95288" y="188913"/>
            <a:ext cx="8074025" cy="1439862"/>
          </a:xfrm>
          <a:solidFill>
            <a:srgbClr val="F0F0F0"/>
          </a:solidFill>
          <a:ln>
            <a:solidFill>
              <a:srgbClr val="0033CC"/>
            </a:solidFill>
            <a:miter lim="800000"/>
            <a:headEnd/>
            <a:tailEnd/>
          </a:ln>
          <a:effectLst>
            <a:outerShdw dist="107763" dir="18900000" algn="ctr" rotWithShape="0">
              <a:schemeClr val="bg2">
                <a:alpha val="50000"/>
              </a:schemeClr>
            </a:outerShdw>
          </a:effectLst>
        </p:spPr>
        <p:txBody>
          <a:bodyPr/>
          <a:lstStyle/>
          <a:p>
            <a:pPr algn="l"/>
            <a:r>
              <a:rPr lang="it-IT" altLang="it-IT" sz="1500" b="1"/>
              <a:t>TIPI DI MISURAZIONI</a:t>
            </a:r>
            <a:r>
              <a:rPr lang="it-IT" altLang="it-IT" sz="1500"/>
              <a:t/>
            </a:r>
            <a:br>
              <a:rPr lang="it-IT" altLang="it-IT" sz="1500"/>
            </a:br>
            <a:r>
              <a:rPr lang="it-IT" altLang="it-IT" sz="1500"/>
              <a:t>Nel campo delle macchine utensili a</a:t>
            </a:r>
            <a:r>
              <a:rPr lang="it-IT" altLang="it-IT" sz="1500" b="1"/>
              <a:t> Controllo Numerico </a:t>
            </a:r>
            <a:r>
              <a:rPr lang="it-IT" altLang="it-IT" sz="1500"/>
              <a:t>interessano soprattutto i trasduttori di posizione. Essi possono effettuare la misura della posizione della slitta nei seguenti modi:</a:t>
            </a:r>
            <a:r>
              <a:rPr lang="it-IT" altLang="it-IT" sz="1500" b="1"/>
              <a:t/>
            </a:r>
            <a:br>
              <a:rPr lang="it-IT" altLang="it-IT" sz="1500" b="1"/>
            </a:br>
            <a:r>
              <a:rPr lang="it-IT" altLang="it-IT" sz="1500" b="1"/>
              <a:t>-diretto</a:t>
            </a:r>
            <a:br>
              <a:rPr lang="it-IT" altLang="it-IT" sz="1500" b="1"/>
            </a:br>
            <a:r>
              <a:rPr lang="it-IT" altLang="it-IT" sz="1500" b="1"/>
              <a:t>-indiretto</a:t>
            </a:r>
          </a:p>
        </p:txBody>
      </p:sp>
      <p:pic>
        <p:nvPicPr>
          <p:cNvPr id="61444" name="Picture 4" descr="misurazioni diret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492375"/>
            <a:ext cx="5364163" cy="3097213"/>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61445" name="Rectangle 5"/>
          <p:cNvSpPr>
            <a:spLocks noChangeArrowheads="1"/>
          </p:cNvSpPr>
          <p:nvPr/>
        </p:nvSpPr>
        <p:spPr bwMode="auto">
          <a:xfrm>
            <a:off x="5795963" y="1989138"/>
            <a:ext cx="3132137" cy="4465637"/>
          </a:xfrm>
          <a:prstGeom prst="rect">
            <a:avLst/>
          </a:prstGeom>
          <a:solidFill>
            <a:srgbClr val="F0F0F0"/>
          </a:solidFill>
          <a:ln w="9525">
            <a:solidFill>
              <a:schemeClr val="folHlink"/>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b="1"/>
              <a:t>La misurazione diretta</a:t>
            </a:r>
            <a:r>
              <a:rPr lang="it-IT" altLang="it-IT" sz="1700"/>
              <a:t> viene effettuata con il trasduttore applicato direttamente sull’elemento di cui si deve misurare la posizione e risulta più precisa perché non risente dell’imprecisione degli organi di movimentazione.</a:t>
            </a:r>
            <a:br>
              <a:rPr lang="it-IT" altLang="it-IT" sz="1700"/>
            </a:br>
            <a:r>
              <a:rPr lang="it-IT" altLang="it-IT" sz="1700"/>
              <a:t>Un trasduttore ottico o magnetico, durante il movimento della slitta, rileva i passi e le frazioni di passo sul regolo di misura, li trasforma in un segnale elettrico e lo trasmette all’unità di governo della macchina che calcola il valore della traslazione.</a:t>
            </a:r>
            <a:endParaRPr lang="it-IT" altLang="it-IT" sz="17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539750" y="476250"/>
            <a:ext cx="8064500" cy="2376488"/>
          </a:xfrm>
          <a:solidFill>
            <a:srgbClr val="F0F0F0"/>
          </a:solidFill>
          <a:ln>
            <a:solidFill>
              <a:schemeClr val="folHlink"/>
            </a:solidFill>
            <a:miter lim="800000"/>
            <a:headEnd/>
            <a:tailEnd/>
          </a:ln>
          <a:effectLst>
            <a:outerShdw dist="107763" dir="18900000" algn="ctr" rotWithShape="0">
              <a:schemeClr val="bg2">
                <a:alpha val="50000"/>
              </a:schemeClr>
            </a:outerShdw>
          </a:effectLst>
        </p:spPr>
        <p:txBody>
          <a:bodyPr/>
          <a:lstStyle/>
          <a:p>
            <a:pPr algn="l"/>
            <a:r>
              <a:rPr lang="it-IT" altLang="it-IT" sz="1700" b="1"/>
              <a:t>La misurazione indiretta</a:t>
            </a:r>
            <a:r>
              <a:rPr lang="it-IT" altLang="it-IT" sz="1700"/>
              <a:t> viene effettuata con il trasduttore applicato su un organo in movimentazione, per esempio sull’asse motore, e risulta meno precisa perché non tiene conto della deformazione torsionale degli alberi e degli eventuali giochi degli ingranaggi e della accoppiamento  vite-chiocciola. </a:t>
            </a:r>
            <a:br>
              <a:rPr lang="it-IT" altLang="it-IT" sz="1700"/>
            </a:br>
            <a:r>
              <a:rPr lang="it-IT" altLang="it-IT" sz="1700"/>
              <a:t/>
            </a:r>
            <a:br>
              <a:rPr lang="it-IT" altLang="it-IT" sz="1700"/>
            </a:br>
            <a:r>
              <a:rPr lang="it-IT" altLang="it-IT" sz="1700"/>
              <a:t>In questo caso il trasduttore rileva il movimento di rotazione dell’asse motore, lo trasforma in segnale elettrico e lo invia all’unità di governo che , in funzione del rapporto di trasmissione degli ingranaggi e del passo della vite, calcola indirettamente la traslazione della slitta.</a:t>
            </a:r>
          </a:p>
        </p:txBody>
      </p:sp>
      <p:pic>
        <p:nvPicPr>
          <p:cNvPr id="62468" name="Picture 4" descr="tipi di misurazioni angol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3213100"/>
            <a:ext cx="6985000" cy="3400425"/>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62469" name="Text Box 5"/>
          <p:cNvSpPr txBox="1">
            <a:spLocks noChangeArrowheads="1"/>
          </p:cNvSpPr>
          <p:nvPr/>
        </p:nvSpPr>
        <p:spPr bwMode="auto">
          <a:xfrm>
            <a:off x="827088" y="5589588"/>
            <a:ext cx="288925" cy="3667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endParaRPr lang="it-IT" altLang="it-IT"/>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539750" y="260350"/>
            <a:ext cx="8001000" cy="900113"/>
          </a:xfrm>
          <a:solidFill>
            <a:srgbClr val="FFFF7D"/>
          </a:solidFill>
          <a:ln>
            <a:solidFill>
              <a:schemeClr val="tx1"/>
            </a:solidFill>
            <a:miter lim="800000"/>
            <a:headEnd/>
            <a:tailEnd/>
          </a:ln>
          <a:effectLst>
            <a:outerShdw dist="107763" dir="18900000" algn="ctr" rotWithShape="0">
              <a:schemeClr val="bg2">
                <a:alpha val="50000"/>
              </a:schemeClr>
            </a:outerShdw>
          </a:effectLst>
        </p:spPr>
        <p:txBody>
          <a:bodyPr/>
          <a:lstStyle/>
          <a:p>
            <a:pPr algn="l"/>
            <a:r>
              <a:rPr lang="it-IT" altLang="it-IT" sz="1500"/>
              <a:t>La misurazione di una posizione o la posizione di una slitta, può essere rilevata mediante l’impiego di trasduttori nei due seguenti modi:</a:t>
            </a:r>
            <a:br>
              <a:rPr lang="it-IT" altLang="it-IT" sz="1500"/>
            </a:br>
            <a:r>
              <a:rPr lang="it-IT" altLang="it-IT" sz="1500"/>
              <a:t>       </a:t>
            </a:r>
            <a:r>
              <a:rPr lang="it-IT" altLang="it-IT" sz="1500" b="1"/>
              <a:t>-assoluto</a:t>
            </a:r>
            <a:br>
              <a:rPr lang="it-IT" altLang="it-IT" sz="1500" b="1"/>
            </a:br>
            <a:r>
              <a:rPr lang="it-IT" altLang="it-IT" sz="1500" b="1"/>
              <a:t>       -incrementale</a:t>
            </a:r>
          </a:p>
        </p:txBody>
      </p:sp>
      <p:sp>
        <p:nvSpPr>
          <p:cNvPr id="64516" name="Rectangle 4"/>
          <p:cNvSpPr>
            <a:spLocks noChangeArrowheads="1"/>
          </p:cNvSpPr>
          <p:nvPr/>
        </p:nvSpPr>
        <p:spPr bwMode="auto">
          <a:xfrm>
            <a:off x="611188" y="5013325"/>
            <a:ext cx="8001000" cy="1655763"/>
          </a:xfrm>
          <a:prstGeom prst="rect">
            <a:avLst/>
          </a:prstGeom>
          <a:solidFill>
            <a:srgbClr val="F0F0F0"/>
          </a:solidFill>
          <a:ln w="9525">
            <a:solidFill>
              <a:srgbClr val="FF3300"/>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700"/>
              <a:t>Si esegue una </a:t>
            </a:r>
            <a:r>
              <a:rPr lang="it-IT" altLang="it-IT" sz="1700" b="1"/>
              <a:t>misurazione assoluta</a:t>
            </a:r>
            <a:r>
              <a:rPr lang="it-IT" altLang="it-IT" sz="1700"/>
              <a:t> quando in qualsiasi momento è possibile rilevare la posizione della slitta rispetto ad un punto di riferimento fisso della macchina, detto zero macchina.</a:t>
            </a:r>
            <a:br>
              <a:rPr lang="it-IT" altLang="it-IT" sz="1700"/>
            </a:br>
            <a:r>
              <a:rPr lang="it-IT" altLang="it-IT" sz="1700"/>
              <a:t>In questo caso è importante che il trasduttore assoluto abbia un campo di lettura che si estende su tutta la corsa di lavoro della slitta e che possa distinguere ogni suo  punto da tutti gli altri mediante un opportuno codice.</a:t>
            </a:r>
          </a:p>
        </p:txBody>
      </p:sp>
      <p:pic>
        <p:nvPicPr>
          <p:cNvPr id="64517" name="Picture 5" descr="encoder a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700213"/>
            <a:ext cx="7835900" cy="3149600"/>
          </a:xfrm>
          <a:prstGeom prst="rect">
            <a:avLst/>
          </a:prstGeom>
          <a:solidFill>
            <a:srgbClr val="FFFF7D"/>
          </a:solidFill>
          <a:ln w="9525">
            <a:solidFill>
              <a:schemeClr val="tx1"/>
            </a:solidFill>
            <a:miter lim="800000"/>
            <a:headEnd/>
            <a:tailEnd/>
          </a:ln>
          <a:effectLst>
            <a:outerShdw dist="107763" dir="18900000" algn="ctr" rotWithShape="0">
              <a:srgbClr val="808080">
                <a:alpha val="50000"/>
              </a:srgbClr>
            </a:outerShdw>
          </a:effectLst>
        </p:spPr>
      </p:pic>
      <p:sp>
        <p:nvSpPr>
          <p:cNvPr id="64518" name="Rectangle 6"/>
          <p:cNvSpPr>
            <a:spLocks noChangeArrowheads="1"/>
          </p:cNvSpPr>
          <p:nvPr/>
        </p:nvSpPr>
        <p:spPr bwMode="auto">
          <a:xfrm>
            <a:off x="539750" y="1268413"/>
            <a:ext cx="8001000" cy="252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b="1"/>
              <a:t>MISURAZIONE ASSOLUTA DELLA POSIZIONE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539750" y="5084763"/>
            <a:ext cx="8001000" cy="1081087"/>
          </a:xfrm>
          <a:solidFill>
            <a:srgbClr val="FFFF7D"/>
          </a:solidFill>
          <a:ln>
            <a:solidFill>
              <a:srgbClr val="FF3300"/>
            </a:solidFill>
            <a:miter lim="800000"/>
            <a:headEnd/>
            <a:tailEnd/>
          </a:ln>
          <a:effectLst>
            <a:outerShdw dist="107763" dir="18900000" algn="ctr" rotWithShape="0">
              <a:schemeClr val="bg2">
                <a:alpha val="50000"/>
              </a:schemeClr>
            </a:outerShdw>
          </a:effectLst>
        </p:spPr>
        <p:txBody>
          <a:bodyPr/>
          <a:lstStyle/>
          <a:p>
            <a:pPr algn="l"/>
            <a:r>
              <a:rPr lang="it-IT" altLang="it-IT" sz="1500"/>
              <a:t>Si esegue una misurazione incrementale quando viene rilevata la posizione della slitta rispetto all’ultima posizione da essa occupata.</a:t>
            </a:r>
            <a:br>
              <a:rPr lang="it-IT" altLang="it-IT" sz="1500"/>
            </a:br>
            <a:r>
              <a:rPr lang="it-IT" altLang="it-IT" sz="1500"/>
              <a:t>In questo caso il trasduttore incrementale rileva lo spostamento effettuato e l’unità di controllo lo somma algebricamente alla posizione precedente</a:t>
            </a:r>
          </a:p>
        </p:txBody>
      </p:sp>
      <p:pic>
        <p:nvPicPr>
          <p:cNvPr id="65541" name="Picture 5" descr="misurazione incremental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268413"/>
            <a:ext cx="7912100" cy="3276600"/>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65542" name="Rectangle 6"/>
          <p:cNvSpPr>
            <a:spLocks noChangeArrowheads="1"/>
          </p:cNvSpPr>
          <p:nvPr/>
        </p:nvSpPr>
        <p:spPr bwMode="auto">
          <a:xfrm>
            <a:off x="1908175" y="404813"/>
            <a:ext cx="4968875" cy="360362"/>
          </a:xfrm>
          <a:prstGeom prst="rect">
            <a:avLst/>
          </a:prstGeom>
          <a:solidFill>
            <a:srgbClr val="FFFF7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b="1"/>
              <a:t>MISURAZIONE INCREMENTALE DELLA POSIZIONE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ChangeArrowheads="1"/>
          </p:cNvSpPr>
          <p:nvPr/>
        </p:nvSpPr>
        <p:spPr bwMode="auto">
          <a:xfrm>
            <a:off x="1476375" y="260350"/>
            <a:ext cx="5472113" cy="431800"/>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800"/>
              <a:t>SISTEMI DI CONTROLLO E REGOLAZIONE</a:t>
            </a:r>
          </a:p>
        </p:txBody>
      </p:sp>
      <p:pic>
        <p:nvPicPr>
          <p:cNvPr id="86021" name="Picture 5" descr="img65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4213" y="2420938"/>
            <a:ext cx="4105275" cy="1084262"/>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pic>
        <p:nvPicPr>
          <p:cNvPr id="86022" name="Picture 6" descr="bombolet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4040188"/>
            <a:ext cx="3095625" cy="2147887"/>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86023" name="Rectangle 7"/>
          <p:cNvSpPr>
            <a:spLocks noChangeArrowheads="1"/>
          </p:cNvSpPr>
          <p:nvPr/>
        </p:nvSpPr>
        <p:spPr bwMode="auto">
          <a:xfrm>
            <a:off x="755650" y="908050"/>
            <a:ext cx="7988300" cy="504825"/>
          </a:xfrm>
          <a:prstGeom prst="rect">
            <a:avLst/>
          </a:prstGeom>
          <a:solidFill>
            <a:srgbClr val="DCED77">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Sino ad ora sono stati trattati esclusivamente COMANDI  di tipo ON- OFF , detti anche comandi binari, realizzati mediante uno stato di tutto aperto o di tutto chiuso.</a:t>
            </a:r>
          </a:p>
        </p:txBody>
      </p:sp>
      <p:sp>
        <p:nvSpPr>
          <p:cNvPr id="86024" name="Rectangle 8"/>
          <p:cNvSpPr>
            <a:spLocks noChangeArrowheads="1"/>
          </p:cNvSpPr>
          <p:nvPr/>
        </p:nvSpPr>
        <p:spPr bwMode="auto">
          <a:xfrm>
            <a:off x="5148263" y="2060575"/>
            <a:ext cx="3457575" cy="1584325"/>
          </a:xfrm>
          <a:prstGeom prst="rect">
            <a:avLst/>
          </a:prstGeom>
          <a:solidFill>
            <a:srgbClr val="EDFFB9">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In un sistema di comando a catena aperta non si ha la misura della grandezza di uscita o essa può essere anche controllata, ma in modo discontinuo: ad esempio viene controllato esclusivamente il raggiungimento di una posizione finale o di una posizione iniziale, ma non cosa avviene durante il moto, ved. impianto pneumatico in figura.</a:t>
            </a:r>
          </a:p>
        </p:txBody>
      </p:sp>
      <p:sp>
        <p:nvSpPr>
          <p:cNvPr id="86025" name="Rectangle 9"/>
          <p:cNvSpPr>
            <a:spLocks noChangeArrowheads="1"/>
          </p:cNvSpPr>
          <p:nvPr/>
        </p:nvSpPr>
        <p:spPr bwMode="auto">
          <a:xfrm>
            <a:off x="684213" y="2060575"/>
            <a:ext cx="4105275" cy="360363"/>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SISTEMI DI COMANDO A CATENA APERTA</a:t>
            </a:r>
          </a:p>
        </p:txBody>
      </p:sp>
      <p:sp>
        <p:nvSpPr>
          <p:cNvPr id="86027" name="Rectangle 11"/>
          <p:cNvSpPr>
            <a:spLocks noChangeArrowheads="1"/>
          </p:cNvSpPr>
          <p:nvPr/>
        </p:nvSpPr>
        <p:spPr bwMode="auto">
          <a:xfrm>
            <a:off x="755650" y="3644900"/>
            <a:ext cx="3095625" cy="360363"/>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SISTEMA PNEUMATICO</a:t>
            </a:r>
          </a:p>
        </p:txBody>
      </p:sp>
      <p:sp>
        <p:nvSpPr>
          <p:cNvPr id="86029" name="Rectangle 13"/>
          <p:cNvSpPr>
            <a:spLocks noChangeArrowheads="1"/>
          </p:cNvSpPr>
          <p:nvPr/>
        </p:nvSpPr>
        <p:spPr bwMode="auto">
          <a:xfrm>
            <a:off x="4932363" y="3933825"/>
            <a:ext cx="3889375" cy="2305050"/>
          </a:xfrm>
          <a:prstGeom prst="rect">
            <a:avLst/>
          </a:prstGeom>
          <a:solidFill>
            <a:srgbClr val="E2E2E2">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Affinchè si possa regolare una grandezza fisica è necessario poterne controllare continuamente il valore assunto o, al limite controllare due valori limiti.</a:t>
            </a:r>
            <a:br>
              <a:rPr lang="it-IT" altLang="it-IT" sz="1200"/>
            </a:br>
            <a:r>
              <a:rPr lang="it-IT" altLang="it-IT" sz="1200"/>
              <a:t>In generale quando si parla di regolazione si intende dire che si vuol far mantenere ad una determinata grandezza ( ad es. temperatura, pressione, tensione, velocità, forza ecc.) un valore prefissato o compreso tra due limiti; questo valore può anche essere variabile nel tempo ed esso deve essere  mantenuto nonostante la presenza di grandezze di disturbo che tendono a farlo variare.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274638"/>
            <a:ext cx="3467100" cy="365125"/>
          </a:xfrm>
          <a:solidFill>
            <a:srgbClr val="DFDEDD"/>
          </a:solidFill>
        </p:spPr>
        <p:txBody>
          <a:bodyPr/>
          <a:lstStyle/>
          <a:p>
            <a:r>
              <a:rPr lang="it-IT" altLang="it-IT" sz="1900" b="1"/>
              <a:t>POTENZIOMETRO</a:t>
            </a:r>
          </a:p>
        </p:txBody>
      </p:sp>
      <p:pic>
        <p:nvPicPr>
          <p:cNvPr id="40964" name="Picture 4" descr="potenziometro linea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700213"/>
            <a:ext cx="5476875" cy="3248025"/>
          </a:xfrm>
          <a:prstGeom prst="rect">
            <a:avLst/>
          </a:prstGeom>
          <a:solidFill>
            <a:schemeClr val="accent1"/>
          </a:solidFill>
          <a:ln w="9525">
            <a:solidFill>
              <a:schemeClr val="tx1"/>
            </a:solidFill>
            <a:miter lim="800000"/>
            <a:headEnd/>
            <a:tailEnd/>
          </a:ln>
          <a:effectLst>
            <a:outerShdw dist="107763" dir="18900000" algn="ctr" rotWithShape="0">
              <a:srgbClr val="808080">
                <a:alpha val="50000"/>
              </a:srgbClr>
            </a:outerShdw>
          </a:effectLst>
        </p:spPr>
      </p:pic>
      <p:sp>
        <p:nvSpPr>
          <p:cNvPr id="40965" name="Rectangle 5"/>
          <p:cNvSpPr>
            <a:spLocks noChangeArrowheads="1"/>
          </p:cNvSpPr>
          <p:nvPr/>
        </p:nvSpPr>
        <p:spPr bwMode="auto">
          <a:xfrm>
            <a:off x="6084888" y="476250"/>
            <a:ext cx="2881312" cy="4895850"/>
          </a:xfrm>
          <a:prstGeom prst="rect">
            <a:avLst/>
          </a:prstGeom>
          <a:solidFill>
            <a:schemeClr val="accent1"/>
          </a:solidFill>
          <a:ln w="9525">
            <a:solidFill>
              <a:srgbClr val="F0F0F0"/>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700"/>
              <a:t>Il potenziometro è un trasduttore formato da una resistenza (filo di rame,ceramica metallica, o plastica conduttiva) percorsa da corrente elettrica di intensità costante su cui scorre un cursore. Il cursore spostandosi a contatto della resistenza, permette di misurare una tensione Vx in uscita proporzionale alla distanza X (per resistenze lineari) o all’angolo alfa per resistenze circolari) tra il </a:t>
            </a:r>
            <a:r>
              <a:rPr lang="it-IT" altLang="it-IT" sz="1700" b="1"/>
              <a:t>cursore</a:t>
            </a:r>
            <a:r>
              <a:rPr lang="it-IT" altLang="it-IT" sz="1700"/>
              <a:t> e uno dei capi del potenziometro</a:t>
            </a:r>
          </a:p>
        </p:txBody>
      </p:sp>
      <p:sp>
        <p:nvSpPr>
          <p:cNvPr id="40966" name="Rectangle 6"/>
          <p:cNvSpPr>
            <a:spLocks noChangeArrowheads="1"/>
          </p:cNvSpPr>
          <p:nvPr/>
        </p:nvSpPr>
        <p:spPr bwMode="auto">
          <a:xfrm>
            <a:off x="250825" y="5589588"/>
            <a:ext cx="8001000" cy="792162"/>
          </a:xfrm>
          <a:prstGeom prst="rect">
            <a:avLst/>
          </a:prstGeom>
          <a:solidFill>
            <a:srgbClr val="FFFF7D"/>
          </a:solidFill>
          <a:ln w="9525">
            <a:solidFill>
              <a:srgbClr val="FF3300"/>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700"/>
              <a:t>Il potenziometro effettua una misura in modo  </a:t>
            </a:r>
            <a:r>
              <a:rPr lang="it-IT" altLang="it-IT" sz="1700" b="1"/>
              <a:t>assoluto</a:t>
            </a:r>
            <a:br>
              <a:rPr lang="it-IT" altLang="it-IT" sz="1700" b="1"/>
            </a:br>
            <a:r>
              <a:rPr lang="it-IT" altLang="it-IT" sz="1700"/>
              <a:t>Emette un segnale d’uscita del tipo </a:t>
            </a:r>
            <a:r>
              <a:rPr lang="it-IT" altLang="it-IT" sz="1700" b="1"/>
              <a:t>analogico</a:t>
            </a:r>
            <a:br>
              <a:rPr lang="it-IT" altLang="it-IT" sz="1700" b="1"/>
            </a:br>
            <a:r>
              <a:rPr lang="it-IT" altLang="it-IT" sz="1700"/>
              <a:t>E’ del tipo </a:t>
            </a:r>
            <a:r>
              <a:rPr lang="it-IT" altLang="it-IT" sz="1700" b="1"/>
              <a:t>modulante</a:t>
            </a:r>
            <a:r>
              <a:rPr lang="it-IT" altLang="it-IT" sz="1700"/>
              <a:t>, in quanto se non alimentato non emette nessun segnale</a:t>
            </a:r>
          </a:p>
        </p:txBody>
      </p:sp>
      <p:sp>
        <p:nvSpPr>
          <p:cNvPr id="40967" name="Rectangle 7"/>
          <p:cNvSpPr>
            <a:spLocks noChangeArrowheads="1"/>
          </p:cNvSpPr>
          <p:nvPr/>
        </p:nvSpPr>
        <p:spPr bwMode="auto">
          <a:xfrm>
            <a:off x="900113" y="3068638"/>
            <a:ext cx="863600" cy="2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cursore</a:t>
            </a:r>
          </a:p>
        </p:txBody>
      </p:sp>
      <p:sp>
        <p:nvSpPr>
          <p:cNvPr id="40968" name="Rectangle 8"/>
          <p:cNvSpPr>
            <a:spLocks noChangeArrowheads="1"/>
          </p:cNvSpPr>
          <p:nvPr/>
        </p:nvSpPr>
        <p:spPr bwMode="auto">
          <a:xfrm>
            <a:off x="4500563" y="2133600"/>
            <a:ext cx="863600" cy="217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cursore</a:t>
            </a:r>
          </a:p>
        </p:txBody>
      </p:sp>
      <p:sp>
        <p:nvSpPr>
          <p:cNvPr id="40969" name="Rectangle 9"/>
          <p:cNvSpPr>
            <a:spLocks noChangeArrowheads="1"/>
          </p:cNvSpPr>
          <p:nvPr/>
        </p:nvSpPr>
        <p:spPr bwMode="auto">
          <a:xfrm>
            <a:off x="1908175" y="2276475"/>
            <a:ext cx="863600"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resistenza</a:t>
            </a:r>
          </a:p>
        </p:txBody>
      </p:sp>
      <p:sp>
        <p:nvSpPr>
          <p:cNvPr id="40970" name="Rectangle 10"/>
          <p:cNvSpPr>
            <a:spLocks noChangeArrowheads="1"/>
          </p:cNvSpPr>
          <p:nvPr/>
        </p:nvSpPr>
        <p:spPr bwMode="auto">
          <a:xfrm>
            <a:off x="4643438" y="1341438"/>
            <a:ext cx="1008062"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resistenza</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68313" y="188913"/>
            <a:ext cx="8001000" cy="541337"/>
          </a:xfrm>
          <a:solidFill>
            <a:srgbClr val="DFDEDD"/>
          </a:solidFill>
          <a:ln>
            <a:solidFill>
              <a:schemeClr val="tx1"/>
            </a:solidFill>
            <a:miter lim="800000"/>
            <a:headEnd/>
            <a:tailEnd/>
          </a:ln>
        </p:spPr>
        <p:txBody>
          <a:bodyPr/>
          <a:lstStyle/>
          <a:p>
            <a:r>
              <a:rPr lang="it-IT" altLang="it-IT" sz="1400" b="1"/>
              <a:t>RELAZIONE DI PROPORZIONALITA’  TRA TENSIONE D’ USCITA E POSIZIONE X</a:t>
            </a:r>
            <a:br>
              <a:rPr lang="it-IT" altLang="it-IT" sz="1400" b="1"/>
            </a:br>
            <a:r>
              <a:rPr lang="it-IT" altLang="it-IT" sz="1400" b="1"/>
              <a:t>in un potenziometro con pista lineare</a:t>
            </a:r>
          </a:p>
        </p:txBody>
      </p:sp>
      <p:graphicFrame>
        <p:nvGraphicFramePr>
          <p:cNvPr id="42002" name="Object 18"/>
          <p:cNvGraphicFramePr>
            <a:graphicFrameLocks noChangeAspect="1"/>
          </p:cNvGraphicFramePr>
          <p:nvPr/>
        </p:nvGraphicFramePr>
        <p:xfrm>
          <a:off x="-323850" y="1484313"/>
          <a:ext cx="5391150" cy="4219575"/>
        </p:xfrm>
        <a:graphic>
          <a:graphicData uri="http://schemas.openxmlformats.org/presentationml/2006/ole">
            <mc:AlternateContent xmlns:mc="http://schemas.openxmlformats.org/markup-compatibility/2006">
              <mc:Choice xmlns:v="urn:schemas-microsoft-com:vml" Requires="v">
                <p:oleObj spid="_x0000_s42009" name="AutoCAD Drawing" r:id="rId3" imgW="5391000" imgH="4219560" progId="AutoCAD.Drawing.17">
                  <p:embed/>
                </p:oleObj>
              </mc:Choice>
              <mc:Fallback>
                <p:oleObj name="AutoCAD Drawing" r:id="rId3" imgW="5391000" imgH="4219560" progId="AutoCAD.Drawing.17">
                  <p:embed/>
                  <p:pic>
                    <p:nvPicPr>
                      <p:cNvPr id="0"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484313"/>
                        <a:ext cx="5391150" cy="421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2003" name="Rectangle 19"/>
          <p:cNvSpPr>
            <a:spLocks noChangeArrowheads="1"/>
          </p:cNvSpPr>
          <p:nvPr/>
        </p:nvSpPr>
        <p:spPr bwMode="auto">
          <a:xfrm>
            <a:off x="6300788" y="1125538"/>
            <a:ext cx="1079500" cy="28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legenda</a:t>
            </a:r>
          </a:p>
        </p:txBody>
      </p:sp>
      <p:sp>
        <p:nvSpPr>
          <p:cNvPr id="42004" name="Rectangle 20"/>
          <p:cNvSpPr>
            <a:spLocks noChangeArrowheads="1"/>
          </p:cNvSpPr>
          <p:nvPr/>
        </p:nvSpPr>
        <p:spPr bwMode="auto">
          <a:xfrm>
            <a:off x="6011863" y="981075"/>
            <a:ext cx="2592387" cy="1871663"/>
          </a:xfrm>
          <a:prstGeom prst="rect">
            <a:avLst/>
          </a:prstGeom>
          <a:solidFill>
            <a:srgbClr val="FFFF93"/>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300"/>
              <a:t>R -resistenza  nel tratto L</a:t>
            </a:r>
            <a:br>
              <a:rPr lang="it-IT" altLang="it-IT" sz="1300"/>
            </a:br>
            <a:r>
              <a:rPr lang="it-IT" altLang="it-IT" sz="1300"/>
              <a:t>    r –resistenza nel tratto di lunghezza X</a:t>
            </a:r>
            <a:br>
              <a:rPr lang="it-IT" altLang="it-IT" sz="1300"/>
            </a:br>
            <a:r>
              <a:rPr lang="it-IT" altLang="it-IT" sz="1300"/>
              <a:t>Vi –tensione di alimentazione</a:t>
            </a:r>
            <a:br>
              <a:rPr lang="it-IT" altLang="it-IT" sz="1300"/>
            </a:br>
            <a:r>
              <a:rPr lang="it-IT" altLang="it-IT" sz="1300"/>
              <a:t>Vu –tensione d’uscita</a:t>
            </a:r>
            <a:br>
              <a:rPr lang="it-IT" altLang="it-IT" sz="1300"/>
            </a:br>
            <a:r>
              <a:rPr lang="it-IT" altLang="it-IT" sz="1300"/>
              <a:t>S –sezione della resistenza</a:t>
            </a:r>
            <a:br>
              <a:rPr lang="it-IT" altLang="it-IT" sz="1300"/>
            </a:br>
            <a:r>
              <a:rPr lang="el-GR" altLang="it-IT" sz="1300"/>
              <a:t>ρ</a:t>
            </a:r>
            <a:r>
              <a:rPr lang="it-IT" altLang="it-IT" sz="1300"/>
              <a:t> –resistività del materiale</a:t>
            </a:r>
          </a:p>
        </p:txBody>
      </p:sp>
      <p:sp>
        <p:nvSpPr>
          <p:cNvPr id="42005" name="Rectangle 21"/>
          <p:cNvSpPr>
            <a:spLocks noChangeArrowheads="1"/>
          </p:cNvSpPr>
          <p:nvPr/>
        </p:nvSpPr>
        <p:spPr bwMode="auto">
          <a:xfrm>
            <a:off x="5795963" y="2997200"/>
            <a:ext cx="3097212" cy="3671888"/>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b="1"/>
              <a:t>Vu = r I</a:t>
            </a:r>
            <a:r>
              <a:rPr lang="it-IT" altLang="it-IT" sz="1300"/>
              <a:t>         (1)</a:t>
            </a:r>
            <a:br>
              <a:rPr lang="it-IT" altLang="it-IT" sz="1300"/>
            </a:br>
            <a:r>
              <a:rPr lang="it-IT" altLang="it-IT" sz="1300"/>
              <a:t/>
            </a:r>
            <a:br>
              <a:rPr lang="it-IT" altLang="it-IT" sz="1300"/>
            </a:br>
            <a:r>
              <a:rPr lang="it-IT" altLang="it-IT" sz="1300"/>
              <a:t>Dalla 2° legge di Ohm Vi = R I </a:t>
            </a:r>
            <a:br>
              <a:rPr lang="it-IT" altLang="it-IT" sz="1300"/>
            </a:br>
            <a:r>
              <a:rPr lang="it-IT" altLang="it-IT" sz="1300"/>
              <a:t/>
            </a:r>
            <a:br>
              <a:rPr lang="it-IT" altLang="it-IT" sz="1300"/>
            </a:br>
            <a:r>
              <a:rPr lang="it-IT" altLang="it-IT" sz="1300"/>
              <a:t>I = Vi / R</a:t>
            </a:r>
            <a:br>
              <a:rPr lang="it-IT" altLang="it-IT" sz="1300"/>
            </a:br>
            <a:r>
              <a:rPr lang="it-IT" altLang="it-IT" sz="1300"/>
              <a:t/>
            </a:r>
            <a:br>
              <a:rPr lang="it-IT" altLang="it-IT" sz="1300"/>
            </a:br>
            <a:r>
              <a:rPr lang="it-IT" altLang="it-IT" sz="1300"/>
              <a:t>Sostituendo nella  1 si ottiene:</a:t>
            </a:r>
            <a:br>
              <a:rPr lang="it-IT" altLang="it-IT" sz="1300"/>
            </a:br>
            <a:r>
              <a:rPr lang="it-IT" altLang="it-IT" sz="1300"/>
              <a:t/>
            </a:r>
            <a:br>
              <a:rPr lang="it-IT" altLang="it-IT" sz="1300"/>
            </a:br>
            <a:r>
              <a:rPr lang="it-IT" altLang="it-IT" sz="1300"/>
              <a:t>Vu = r Vi / R    (2)</a:t>
            </a:r>
            <a:br>
              <a:rPr lang="it-IT" altLang="it-IT" sz="1300"/>
            </a:br>
            <a:r>
              <a:rPr lang="it-IT" altLang="it-IT" sz="1300"/>
              <a:t/>
            </a:r>
            <a:br>
              <a:rPr lang="it-IT" altLang="it-IT" sz="1300"/>
            </a:br>
            <a:r>
              <a:rPr lang="it-IT" altLang="it-IT" sz="1300"/>
              <a:t>Dalla  1° legge di Ohm si ha:</a:t>
            </a:r>
            <a:br>
              <a:rPr lang="it-IT" altLang="it-IT" sz="1300"/>
            </a:br>
            <a:r>
              <a:rPr lang="it-IT" altLang="it-IT" sz="1300"/>
              <a:t/>
            </a:r>
            <a:br>
              <a:rPr lang="it-IT" altLang="it-IT" sz="1300"/>
            </a:br>
            <a:r>
              <a:rPr lang="it-IT" altLang="it-IT" sz="1300"/>
              <a:t> R = </a:t>
            </a:r>
            <a:r>
              <a:rPr lang="el-GR" altLang="it-IT" sz="1300"/>
              <a:t>ρ</a:t>
            </a:r>
            <a:r>
              <a:rPr lang="it-IT" altLang="it-IT" sz="1300"/>
              <a:t> L/S   ed   r = </a:t>
            </a:r>
            <a:r>
              <a:rPr lang="el-GR" altLang="it-IT" sz="1300"/>
              <a:t>ρ</a:t>
            </a:r>
            <a:r>
              <a:rPr lang="it-IT" altLang="it-IT" sz="1300"/>
              <a:t> X/S</a:t>
            </a:r>
            <a:br>
              <a:rPr lang="it-IT" altLang="it-IT" sz="1300"/>
            </a:br>
            <a:r>
              <a:rPr lang="it-IT" altLang="it-IT" sz="1300"/>
              <a:t/>
            </a:r>
            <a:br>
              <a:rPr lang="it-IT" altLang="it-IT" sz="1300"/>
            </a:br>
            <a:r>
              <a:rPr lang="it-IT" altLang="it-IT" sz="1300"/>
              <a:t>Sostituendo nella  (2) si ottiene:</a:t>
            </a:r>
            <a:br>
              <a:rPr lang="it-IT" altLang="it-IT" sz="1300"/>
            </a:br>
            <a:r>
              <a:rPr lang="it-IT" altLang="it-IT" sz="1300"/>
              <a:t/>
            </a:r>
            <a:br>
              <a:rPr lang="it-IT" altLang="it-IT" sz="1300"/>
            </a:br>
            <a:r>
              <a:rPr lang="it-IT" altLang="it-IT" sz="1300" b="1"/>
              <a:t>Vu = (Vi / L) X</a:t>
            </a:r>
            <a:br>
              <a:rPr lang="it-IT" altLang="it-IT" sz="1300" b="1"/>
            </a:br>
            <a:endParaRPr lang="it-IT" altLang="it-IT" sz="1300" b="1"/>
          </a:p>
        </p:txBody>
      </p:sp>
      <p:sp>
        <p:nvSpPr>
          <p:cNvPr id="42006" name="Rectangle 22"/>
          <p:cNvSpPr>
            <a:spLocks noChangeArrowheads="1"/>
          </p:cNvSpPr>
          <p:nvPr/>
        </p:nvSpPr>
        <p:spPr bwMode="auto">
          <a:xfrm>
            <a:off x="179388" y="5373688"/>
            <a:ext cx="5400675" cy="503237"/>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
            </a:r>
            <a:br>
              <a:rPr lang="it-IT" altLang="it-IT" sz="1300"/>
            </a:br>
            <a:r>
              <a:rPr lang="it-IT" altLang="it-IT" sz="1300"/>
              <a:t>Il segnale di tensione d’uscita Vu è proporzionale alla posizione  X  del cursore  </a:t>
            </a:r>
          </a:p>
        </p:txBody>
      </p:sp>
      <p:sp>
        <p:nvSpPr>
          <p:cNvPr id="42007" name="Rectangle 23"/>
          <p:cNvSpPr>
            <a:spLocks noChangeArrowheads="1"/>
          </p:cNvSpPr>
          <p:nvPr/>
        </p:nvSpPr>
        <p:spPr bwMode="auto">
          <a:xfrm>
            <a:off x="179388" y="6092825"/>
            <a:ext cx="5472112" cy="574675"/>
          </a:xfrm>
          <a:prstGeom prst="rect">
            <a:avLst/>
          </a:prstGeom>
          <a:solidFill>
            <a:srgbClr val="FFFF7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Per X = L           Vu =  Vi      si ha il  livello max</a:t>
            </a:r>
            <a:br>
              <a:rPr lang="it-IT" altLang="it-IT" sz="1300"/>
            </a:br>
            <a:r>
              <a:rPr lang="it-IT" altLang="it-IT" sz="1300"/>
              <a:t>Per X che tende a 0     Vu tende a 0   il livello  diminuisce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1835150" y="333375"/>
            <a:ext cx="5545138" cy="358775"/>
          </a:xfrm>
          <a:solidFill>
            <a:srgbClr val="DFDEDD"/>
          </a:solidFill>
        </p:spPr>
        <p:txBody>
          <a:bodyPr/>
          <a:lstStyle/>
          <a:p>
            <a:r>
              <a:rPr lang="it-IT" altLang="it-IT" sz="1900" b="1"/>
              <a:t>ENCODER OTTICO INCREMENTALE rotante</a:t>
            </a:r>
          </a:p>
        </p:txBody>
      </p:sp>
      <p:pic>
        <p:nvPicPr>
          <p:cNvPr id="43016" name="Picture 8" descr="encod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700213"/>
            <a:ext cx="3995738" cy="3511550"/>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43017" name="Text Box 9"/>
          <p:cNvSpPr txBox="1">
            <a:spLocks noChangeArrowheads="1"/>
          </p:cNvSpPr>
          <p:nvPr/>
        </p:nvSpPr>
        <p:spPr bwMode="auto">
          <a:xfrm>
            <a:off x="4932363" y="1052513"/>
            <a:ext cx="3455987" cy="952500"/>
          </a:xfrm>
          <a:prstGeom prst="rect">
            <a:avLst/>
          </a:prstGeom>
          <a:solidFill>
            <a:srgbClr val="E3FF93"/>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a:t>L’encoder ottico funziona con lo stesso principio della riga ottica ma la sua forma circolare lo rende adatto alle  misurazioni angolari.</a:t>
            </a:r>
          </a:p>
        </p:txBody>
      </p:sp>
      <p:sp>
        <p:nvSpPr>
          <p:cNvPr id="43018" name="Text Box 10"/>
          <p:cNvSpPr txBox="1">
            <a:spLocks noChangeArrowheads="1"/>
          </p:cNvSpPr>
          <p:nvPr/>
        </p:nvSpPr>
        <p:spPr bwMode="auto">
          <a:xfrm>
            <a:off x="5003800" y="2205038"/>
            <a:ext cx="3529013" cy="3717925"/>
          </a:xfrm>
          <a:prstGeom prst="rect">
            <a:avLst/>
          </a:prstGeom>
          <a:solidFill>
            <a:srgbClr val="FFFF00"/>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a:t>La sorgente luminosa (1) con la lente convergente (2) invia un fascio di luce perpendicolare al disco trasparente rotante (3) su cui sono riportate delle tacche opache.  La maschera fissa (4) ha il compito di aumentare il contrasto della luce ricevuta dal dispositivo di lettura a fotocellule (5). Il segnale elettrico raccolto dalle fotocellule è di tipo ON-OFF, perciò, contando gli impulsi e conoscendo la distanza angolare tra le tacche, si può risalire all’angolo percorso dall’elemento rotante. La posizione sfalsata  di un quarto di passo angolare delle due fotocellule (5°) e (5b) consente di interpretare anche il senso di rotazione del disco rotante (3).</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0" name="Picture 4" descr="img2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388" y="476250"/>
            <a:ext cx="5532437" cy="2459038"/>
          </a:xfrm>
          <a:prstGeom prst="rect">
            <a:avLst/>
          </a:prstGeom>
          <a:noFill/>
          <a:extLst>
            <a:ext uri="{909E8E84-426E-40DD-AFC4-6F175D3DCCD1}">
              <a14:hiddenFill xmlns:a14="http://schemas.microsoft.com/office/drawing/2010/main">
                <a:solidFill>
                  <a:srgbClr val="FFFFFF"/>
                </a:solidFill>
              </a14:hiddenFill>
            </a:ext>
          </a:extLst>
        </p:spPr>
      </p:pic>
      <p:sp>
        <p:nvSpPr>
          <p:cNvPr id="70663" name="Text Box 7"/>
          <p:cNvSpPr txBox="1">
            <a:spLocks noChangeArrowheads="1"/>
          </p:cNvSpPr>
          <p:nvPr/>
        </p:nvSpPr>
        <p:spPr bwMode="auto">
          <a:xfrm>
            <a:off x="5867400" y="333375"/>
            <a:ext cx="2808288" cy="5100638"/>
          </a:xfrm>
          <a:prstGeom prst="rect">
            <a:avLst/>
          </a:prstGeom>
          <a:solidFill>
            <a:srgbClr val="E3FF93"/>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a:t>L’elemento fotosensibile genera un treno di impulsi ed il loro numero è pari al numero di zone trasparenti, alternate alle scure, intercettate dal blocco emettitore- ricevitore. Il conteggio di questi impulsi consente di individuare la rotazione compiuta dal disco ed il corrispondente spostamento. Di conseguenza ad una stessa posizione del dispositivo di intercettazione rispetto al blocco emettitore ricevitore può corrispondere un diverso numero di impulsi, e quindi rotazioni diverse, in funzione del momento in cui è iniziato il conteggio.</a:t>
            </a:r>
          </a:p>
          <a:p>
            <a:pPr eaLnBrk="0" hangingPunct="0">
              <a:spcBef>
                <a:spcPct val="50000"/>
              </a:spcBef>
            </a:pPr>
            <a:r>
              <a:rPr lang="it-IT" altLang="it-IT" sz="1400" b="1"/>
              <a:t>Si è perciò in presenza di un trasduttore incrementale e non assoluto in quanto non si ha una corrispondenza univoca tra posizione e segnale.</a:t>
            </a:r>
          </a:p>
        </p:txBody>
      </p:sp>
      <p:sp>
        <p:nvSpPr>
          <p:cNvPr id="70664" name="Text Box 8"/>
          <p:cNvSpPr txBox="1">
            <a:spLocks noChangeArrowheads="1"/>
          </p:cNvSpPr>
          <p:nvPr/>
        </p:nvSpPr>
        <p:spPr bwMode="auto">
          <a:xfrm>
            <a:off x="250825" y="4076700"/>
            <a:ext cx="5184775" cy="2016125"/>
          </a:xfrm>
          <a:prstGeom prst="rect">
            <a:avLst/>
          </a:prstGeom>
          <a:solidFill>
            <a:srgbClr val="FFFF7D"/>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a:t>Un encoder in cui sia presente solo una serie di feritoie non consente di individuare il verso in cui il disco ruota. Per ottenere ciò nel disco viene ricavata una seconda serie di feritoie, sfalsata rispetto alla prima di un quarto di passo, essendo il passo la distanza tra due zone trasparenti successive. E’ necessaria la presenza di una seconda sorgente luminosa e di un secondo sensore. Si vengono ad avere due treni di impulsi che sono sfasati tra di loro  di ¼ di passo per rotazioni verso destra, di ¾ di passo per rotazioni verso sinistra</a:t>
            </a:r>
            <a:endParaRPr lang="it-IT" altLang="it-IT" sz="1400" b="1"/>
          </a:p>
        </p:txBody>
      </p:sp>
      <p:sp>
        <p:nvSpPr>
          <p:cNvPr id="70665" name="Text Box 9"/>
          <p:cNvSpPr txBox="1">
            <a:spLocks noChangeArrowheads="1"/>
          </p:cNvSpPr>
          <p:nvPr/>
        </p:nvSpPr>
        <p:spPr bwMode="auto">
          <a:xfrm>
            <a:off x="3132138" y="2708275"/>
            <a:ext cx="2663825" cy="649288"/>
          </a:xfrm>
          <a:prstGeom prst="rect">
            <a:avLst/>
          </a:prstGeom>
          <a:solidFill>
            <a:srgbClr val="DFDEDD"/>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it-IT" altLang="it-IT" sz="1200"/>
              <a:t>Disco collimatore, evita l’effetto alone concentrando il fascio luminoso</a:t>
            </a:r>
            <a:endParaRPr lang="it-IT" altLang="it-IT" sz="1200" b="1"/>
          </a:p>
        </p:txBody>
      </p:sp>
      <p:sp>
        <p:nvSpPr>
          <p:cNvPr id="70666" name="Line 10"/>
          <p:cNvSpPr>
            <a:spLocks noChangeShapeType="1"/>
          </p:cNvSpPr>
          <p:nvPr/>
        </p:nvSpPr>
        <p:spPr bwMode="auto">
          <a:xfrm flipH="1" flipV="1">
            <a:off x="4356100" y="1989138"/>
            <a:ext cx="647700" cy="7191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4" name="Picture 4" descr="img21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313" y="3357563"/>
            <a:ext cx="5227637" cy="1300162"/>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71686" name="Text Box 6"/>
          <p:cNvSpPr txBox="1">
            <a:spLocks noChangeArrowheads="1"/>
          </p:cNvSpPr>
          <p:nvPr/>
        </p:nvSpPr>
        <p:spPr bwMode="auto">
          <a:xfrm>
            <a:off x="611188" y="620713"/>
            <a:ext cx="6264275" cy="846137"/>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a:t>La risoluzione dell’encoder è data dal rapporto tra una rotazione di 360° ed il numero di impulsi n, pari a quello delle zone trasparenti presenti.</a:t>
            </a:r>
          </a:p>
          <a:p>
            <a:pPr eaLnBrk="0" hangingPunct="0">
              <a:spcBef>
                <a:spcPct val="50000"/>
              </a:spcBef>
            </a:pPr>
            <a:r>
              <a:rPr lang="it-IT" altLang="it-IT" sz="1400"/>
              <a:t>                                            R = 360 / n</a:t>
            </a:r>
            <a:endParaRPr lang="it-IT" altLang="it-IT" sz="1400" b="1"/>
          </a:p>
        </p:txBody>
      </p:sp>
      <p:sp>
        <p:nvSpPr>
          <p:cNvPr id="71687" name="Text Box 7"/>
          <p:cNvSpPr txBox="1">
            <a:spLocks noChangeArrowheads="1"/>
          </p:cNvSpPr>
          <p:nvPr/>
        </p:nvSpPr>
        <p:spPr bwMode="auto">
          <a:xfrm>
            <a:off x="539750" y="1844675"/>
            <a:ext cx="6264275" cy="1271588"/>
          </a:xfrm>
          <a:prstGeom prst="rect">
            <a:avLst/>
          </a:prstGeom>
          <a:solidFill>
            <a:srgbClr val="FFFF7D"/>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a:t>La risoluzione dell’encoder  può essere migliorata se la tensione di uscita del fototransistor vengono squadrate opportunamente con un circuito elettronico.</a:t>
            </a:r>
          </a:p>
          <a:p>
            <a:pPr eaLnBrk="0" hangingPunct="0">
              <a:spcBef>
                <a:spcPct val="50000"/>
              </a:spcBef>
            </a:pPr>
            <a:r>
              <a:rPr lang="it-IT" altLang="it-IT" sz="1400"/>
              <a:t>Dire che le tensioni di uscita sono squadrate vuol dire sono costanti per tutto l’intervallo di tempo in cui la luce del fotodiodo colpisce il fototransistor in modo da avere una forma d’onda come in figura.</a:t>
            </a:r>
            <a:endParaRPr lang="it-IT" altLang="it-IT" sz="1400" b="1"/>
          </a:p>
        </p:txBody>
      </p:sp>
      <p:sp>
        <p:nvSpPr>
          <p:cNvPr id="71688" name="Text Box 8"/>
          <p:cNvSpPr txBox="1">
            <a:spLocks noChangeArrowheads="1"/>
          </p:cNvSpPr>
          <p:nvPr/>
        </p:nvSpPr>
        <p:spPr bwMode="auto">
          <a:xfrm>
            <a:off x="395288" y="4868863"/>
            <a:ext cx="8424862" cy="1590675"/>
          </a:xfrm>
          <a:prstGeom prst="rect">
            <a:avLst/>
          </a:prstGeom>
          <a:solidFill>
            <a:srgbClr val="E9F2BC"/>
          </a:solidFill>
          <a:ln w="9525">
            <a:solidFill>
              <a:schemeClr val="tx1"/>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a:t>Con una forma d’onda di questo tipo possono essere contati due tipi d’impulsi:</a:t>
            </a:r>
          </a:p>
          <a:p>
            <a:pPr eaLnBrk="0" hangingPunct="0">
              <a:spcBef>
                <a:spcPct val="50000"/>
              </a:spcBef>
            </a:pPr>
            <a:r>
              <a:rPr lang="it-IT" altLang="it-IT" sz="1400"/>
              <a:t>-quelli che si hanno quando si passa dallo stato 0  a quello 1;</a:t>
            </a:r>
          </a:p>
          <a:p>
            <a:pPr eaLnBrk="0" hangingPunct="0">
              <a:spcBef>
                <a:spcPct val="50000"/>
              </a:spcBef>
            </a:pPr>
            <a:r>
              <a:rPr lang="it-IT" altLang="it-IT" sz="1400"/>
              <a:t>-quelli  che si hanno quando si passa dallo stato 1 allo stato 0</a:t>
            </a:r>
          </a:p>
          <a:p>
            <a:pPr eaLnBrk="0" hangingPunct="0">
              <a:spcBef>
                <a:spcPct val="50000"/>
              </a:spcBef>
            </a:pPr>
            <a:r>
              <a:rPr lang="it-IT" altLang="it-IT" sz="1400"/>
              <a:t>Vengono contati sia i fronti di salita che di discesa migliorando quindi la risoluzione </a:t>
            </a:r>
          </a:p>
          <a:p>
            <a:pPr eaLnBrk="0" hangingPunct="0">
              <a:spcBef>
                <a:spcPct val="50000"/>
              </a:spcBef>
            </a:pPr>
            <a:r>
              <a:rPr lang="it-IT" altLang="it-IT" sz="1400"/>
              <a:t>                                                                   R = 360 / 2n</a:t>
            </a:r>
            <a:endParaRPr lang="it-IT" altLang="it-IT" sz="1400" b="1"/>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a:xfrm>
            <a:off x="611188" y="404813"/>
            <a:ext cx="8001000" cy="1100137"/>
          </a:xfrm>
          <a:solidFill>
            <a:srgbClr val="DFDEDD"/>
          </a:solidFill>
          <a:ln>
            <a:solidFill>
              <a:schemeClr val="accent2"/>
            </a:solidFill>
            <a:miter lim="800000"/>
            <a:headEnd/>
            <a:tailEnd/>
          </a:ln>
          <a:effectLst>
            <a:outerShdw dist="107763" dir="18900000" algn="ctr" rotWithShape="0">
              <a:schemeClr val="bg2">
                <a:alpha val="50000"/>
              </a:schemeClr>
            </a:outerShdw>
          </a:effectLst>
        </p:spPr>
        <p:txBody>
          <a:bodyPr/>
          <a:lstStyle/>
          <a:p>
            <a:pPr>
              <a:buFont typeface="Wingdings" panose="05000000000000000000" pitchFamily="2" charset="2"/>
              <a:buChar char="Ø"/>
            </a:pPr>
            <a:r>
              <a:rPr lang="it-IT" altLang="it-IT" sz="1500"/>
              <a:t>Negli encoder incrementali non vi è un’indicazione assoluta della posizione, ma essa dipende esclusivamente dal conteggio di un certo numero di impulsi per cui, in caso di mancanza di alimentazione, si perdono le informazioni relative a quel conteggio e di conseguenza non si può risalire alla posizione corrente. </a:t>
            </a:r>
          </a:p>
        </p:txBody>
      </p:sp>
      <p:sp>
        <p:nvSpPr>
          <p:cNvPr id="72708" name="Rectangle 4"/>
          <p:cNvSpPr>
            <a:spLocks noChangeArrowheads="1"/>
          </p:cNvSpPr>
          <p:nvPr/>
        </p:nvSpPr>
        <p:spPr bwMode="auto">
          <a:xfrm>
            <a:off x="611188" y="1916113"/>
            <a:ext cx="8001000" cy="1368425"/>
          </a:xfrm>
          <a:prstGeom prst="rect">
            <a:avLst/>
          </a:prstGeom>
          <a:solidFill>
            <a:srgbClr val="FFFF00"/>
          </a:solidFill>
          <a:ln w="9525">
            <a:solidFill>
              <a:schemeClr val="tx1"/>
            </a:solidFill>
            <a:miter lim="800000"/>
            <a:headEnd/>
            <a:tailEnd/>
          </a:ln>
          <a:effectLst>
            <a:outerShdw dist="107763" dir="18900000" algn="ctr" rotWithShape="0">
              <a:schemeClr val="bg2">
                <a:alpha val="50000"/>
              </a:schemeClr>
            </a:outerShdw>
          </a:effec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500"/>
              <a:t>Gli encoder rotativi ruotano senza inerzia apprezzabile, possono essere soggetti ad elevate velocità angolari e non hanno contatti striscianti; essi hanno una vita media molto elevata. Di contro, sono sensibili allo sporco per cui non sempre ne è consigliabile l’uso in determinati ambienti industriali. Vengono utilizzati per rilevare la posizione angolare di viti e di organi rotanti.</a:t>
            </a:r>
          </a:p>
        </p:txBody>
      </p:sp>
      <p:sp>
        <p:nvSpPr>
          <p:cNvPr id="72709" name="Rectangle 5"/>
          <p:cNvSpPr>
            <a:spLocks noChangeArrowheads="1"/>
          </p:cNvSpPr>
          <p:nvPr/>
        </p:nvSpPr>
        <p:spPr bwMode="auto">
          <a:xfrm>
            <a:off x="611188" y="3716338"/>
            <a:ext cx="8001000" cy="1944687"/>
          </a:xfrm>
          <a:prstGeom prst="rect">
            <a:avLst/>
          </a:prstGeom>
          <a:solidFill>
            <a:srgbClr val="E9F2BC"/>
          </a:solidFill>
          <a:ln w="9525">
            <a:solidFill>
              <a:schemeClr val="tx1"/>
            </a:solidFill>
            <a:miter lim="800000"/>
            <a:headEnd/>
            <a:tailEnd/>
          </a:ln>
          <a:effectLst>
            <a:outerShdw dist="107763" dir="18900000" algn="ctr" rotWithShape="0">
              <a:schemeClr val="bg2">
                <a:alpha val="50000"/>
              </a:schemeClr>
            </a:outerShdw>
          </a:effec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500"/>
              <a:t>In base alla classificazione gli encoder incrementali sono trasduttori:</a:t>
            </a:r>
          </a:p>
          <a:p>
            <a:pPr>
              <a:buFont typeface="Wingdings" panose="05000000000000000000" pitchFamily="2" charset="2"/>
              <a:buChar char="v"/>
            </a:pPr>
            <a:r>
              <a:rPr lang="it-IT" altLang="it-IT" sz="1500"/>
              <a:t>Incrementali:  in quanto generano un segnale che non è legato in modo univoco  alla grandezza misurata.</a:t>
            </a:r>
          </a:p>
          <a:p>
            <a:pPr>
              <a:buFont typeface="Wingdings" panose="05000000000000000000" pitchFamily="2" charset="2"/>
              <a:buChar char="v"/>
            </a:pPr>
            <a:r>
              <a:rPr lang="it-IT" altLang="it-IT" sz="1500"/>
              <a:t>Digitale:in quanto danno in uscita un segnale che può assumere solo valori discreti (non continuo)</a:t>
            </a:r>
          </a:p>
          <a:p>
            <a:pPr>
              <a:buFont typeface="Wingdings" panose="05000000000000000000" pitchFamily="2" charset="2"/>
              <a:buChar char="v"/>
            </a:pPr>
            <a:r>
              <a:rPr lang="it-IT" altLang="it-IT" sz="1500"/>
              <a:t>Modulante:necessitano di alimentazione elettrica, in mancanza di essa non funzionerebbe ne il fotodiodo ne il fototransistor.</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6" name="Rectangle 4"/>
          <p:cNvSpPr>
            <a:spLocks noGrp="1" noChangeArrowheads="1"/>
          </p:cNvSpPr>
          <p:nvPr>
            <p:ph type="title"/>
          </p:nvPr>
        </p:nvSpPr>
        <p:spPr>
          <a:xfrm>
            <a:off x="1258888" y="333375"/>
            <a:ext cx="5770562" cy="298450"/>
          </a:xfrm>
          <a:solidFill>
            <a:srgbClr val="DFDEDD"/>
          </a:solidFill>
          <a:ln/>
        </p:spPr>
        <p:txBody>
          <a:bodyPr anchor="b"/>
          <a:lstStyle/>
          <a:p>
            <a:r>
              <a:rPr lang="it-IT" altLang="it-IT" sz="1900" b="1"/>
              <a:t>ENCODER OTTICO INCREMENTALE lineare</a:t>
            </a:r>
          </a:p>
        </p:txBody>
      </p:sp>
      <p:pic>
        <p:nvPicPr>
          <p:cNvPr id="59397" name="Picture 5" descr="riga ottic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700213"/>
            <a:ext cx="5686425" cy="4048125"/>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59398" name="Text Box 6"/>
          <p:cNvSpPr txBox="1">
            <a:spLocks noChangeArrowheads="1"/>
          </p:cNvSpPr>
          <p:nvPr/>
        </p:nvSpPr>
        <p:spPr bwMode="auto">
          <a:xfrm>
            <a:off x="6372225" y="765175"/>
            <a:ext cx="2592388" cy="2760663"/>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spAutoFit/>
          </a:bodyPr>
          <a:lstStyle/>
          <a:p>
            <a:pPr eaLnBrk="0" hangingPunct="0">
              <a:spcBef>
                <a:spcPct val="50000"/>
              </a:spcBef>
            </a:pPr>
            <a:r>
              <a:rPr lang="it-IT" altLang="it-IT" sz="1400" b="1"/>
              <a:t>La parte fissa</a:t>
            </a:r>
            <a:r>
              <a:rPr lang="it-IT" altLang="it-IT" sz="1400"/>
              <a:t> è costituita da un righello di vetro (2) con serigrafate delle tacche disposte a griglia con passo costante (1) e tacche di riferimento (5).</a:t>
            </a:r>
          </a:p>
          <a:p>
            <a:pPr eaLnBrk="0" hangingPunct="0">
              <a:spcBef>
                <a:spcPct val="50000"/>
              </a:spcBef>
            </a:pPr>
            <a:r>
              <a:rPr lang="it-IT" altLang="it-IT" sz="1400" b="1"/>
              <a:t>La parte mobile</a:t>
            </a:r>
            <a:r>
              <a:rPr lang="it-IT" altLang="it-IT" sz="1400"/>
              <a:t> è formata da un gruppo fotoelettrico con sorgente luminosa (3), lente convergente (4), piastrina di esplorazione (6) e fotocellule riceventi (7).</a:t>
            </a:r>
          </a:p>
        </p:txBody>
      </p:sp>
      <p:pic>
        <p:nvPicPr>
          <p:cNvPr id="59400" name="Picture 8" descr="RIG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4221163"/>
            <a:ext cx="2592388" cy="18716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403350" y="188913"/>
            <a:ext cx="4546600" cy="346075"/>
          </a:xfrm>
          <a:solidFill>
            <a:srgbClr val="9FFFFF"/>
          </a:solidFill>
        </p:spPr>
        <p:txBody>
          <a:bodyPr/>
          <a:lstStyle/>
          <a:p>
            <a:r>
              <a:rPr lang="it-IT" altLang="it-IT" sz="1700" b="1"/>
              <a:t>ENCODER OTTICO ASSOLUTO</a:t>
            </a:r>
          </a:p>
        </p:txBody>
      </p:sp>
      <p:sp>
        <p:nvSpPr>
          <p:cNvPr id="52230" name="Rectangle 6"/>
          <p:cNvSpPr>
            <a:spLocks noChangeArrowheads="1"/>
          </p:cNvSpPr>
          <p:nvPr/>
        </p:nvSpPr>
        <p:spPr bwMode="auto">
          <a:xfrm>
            <a:off x="539750" y="692150"/>
            <a:ext cx="8001000" cy="792163"/>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L’ encoder assoluto è un codificatore di posizione; converte un segnale analogico di rotazione o di spostamento lineare in un segnale digitale, espresso con una parola in un certo codice (binario o GRAY)</a:t>
            </a:r>
          </a:p>
        </p:txBody>
      </p:sp>
      <p:graphicFrame>
        <p:nvGraphicFramePr>
          <p:cNvPr id="52231" name="Object 7"/>
          <p:cNvGraphicFramePr>
            <a:graphicFrameLocks noChangeAspect="1"/>
          </p:cNvGraphicFramePr>
          <p:nvPr/>
        </p:nvGraphicFramePr>
        <p:xfrm>
          <a:off x="5003800" y="2349500"/>
          <a:ext cx="4284663" cy="3595688"/>
        </p:xfrm>
        <a:graphic>
          <a:graphicData uri="http://schemas.openxmlformats.org/presentationml/2006/ole">
            <mc:AlternateContent xmlns:mc="http://schemas.openxmlformats.org/markup-compatibility/2006">
              <mc:Choice xmlns:v="urn:schemas-microsoft-com:vml" Requires="v">
                <p:oleObj spid="_x0000_s52239" name="AutoCAD Drawing" r:id="rId3" imgW="5391000" imgH="4524480" progId="AutoCAD.Drawing.17">
                  <p:embed/>
                </p:oleObj>
              </mc:Choice>
              <mc:Fallback>
                <p:oleObj name="AutoCAD Drawing" r:id="rId3" imgW="5391000" imgH="4524480" progId="AutoCAD.Drawing.17">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2349500"/>
                        <a:ext cx="4284663" cy="3595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2233" name="Rectangle 9"/>
          <p:cNvSpPr>
            <a:spLocks noChangeArrowheads="1"/>
          </p:cNvSpPr>
          <p:nvPr/>
        </p:nvSpPr>
        <p:spPr bwMode="auto">
          <a:xfrm>
            <a:off x="395288" y="1773238"/>
            <a:ext cx="5113337" cy="576262"/>
          </a:xfrm>
          <a:prstGeom prst="rect">
            <a:avLst/>
          </a:prstGeom>
          <a:solidFill>
            <a:srgbClr val="FFFF7D"/>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SUPPORTO lineare con piste opache e trasparenti codificato in binario puro</a:t>
            </a:r>
          </a:p>
        </p:txBody>
      </p:sp>
      <p:sp>
        <p:nvSpPr>
          <p:cNvPr id="52234" name="Rectangle 10"/>
          <p:cNvSpPr>
            <a:spLocks noChangeArrowheads="1"/>
          </p:cNvSpPr>
          <p:nvPr/>
        </p:nvSpPr>
        <p:spPr bwMode="auto">
          <a:xfrm>
            <a:off x="395288" y="6092825"/>
            <a:ext cx="7993062" cy="649288"/>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Il numero di passi si calcola con: 2</a:t>
            </a:r>
            <a:r>
              <a:rPr lang="it-IT" altLang="it-IT" sz="1300" baseline="30000"/>
              <a:t>P </a:t>
            </a:r>
            <a:r>
              <a:rPr lang="it-IT" altLang="it-IT" sz="1300"/>
              <a:t> dove l’esponente p rappresenta il numero di piste scelto.</a:t>
            </a:r>
            <a:br>
              <a:rPr lang="it-IT" altLang="it-IT" sz="1300"/>
            </a:br>
            <a:r>
              <a:rPr lang="it-IT" altLang="it-IT" sz="1300"/>
              <a:t>Nel nostro caso abbiamo 4 piste (parola di 4 bit), il numero di passi vale 2</a:t>
            </a:r>
            <a:r>
              <a:rPr lang="it-IT" altLang="it-IT" sz="1300" baseline="30000"/>
              <a:t>4</a:t>
            </a:r>
            <a:r>
              <a:rPr lang="it-IT" altLang="it-IT" sz="1300"/>
              <a:t> =16</a:t>
            </a:r>
            <a:br>
              <a:rPr lang="it-IT" altLang="it-IT" sz="1300"/>
            </a:br>
            <a:r>
              <a:rPr lang="it-IT" altLang="it-IT" sz="1300"/>
              <a:t>Per encoder con buona risoluzione si può arrivare a 19 piste  con suddivisioni in 2</a:t>
            </a:r>
            <a:r>
              <a:rPr lang="it-IT" altLang="it-IT" sz="1300" baseline="30000"/>
              <a:t>19</a:t>
            </a:r>
            <a:r>
              <a:rPr lang="it-IT" altLang="it-IT" sz="1300"/>
              <a:t> = 524288 passi</a:t>
            </a:r>
          </a:p>
        </p:txBody>
      </p:sp>
      <p:graphicFrame>
        <p:nvGraphicFramePr>
          <p:cNvPr id="52236" name="Object 12"/>
          <p:cNvGraphicFramePr>
            <a:graphicFrameLocks noChangeAspect="1"/>
          </p:cNvGraphicFramePr>
          <p:nvPr/>
        </p:nvGraphicFramePr>
        <p:xfrm>
          <a:off x="179388" y="2333625"/>
          <a:ext cx="5391150" cy="4524375"/>
        </p:xfrm>
        <a:graphic>
          <a:graphicData uri="http://schemas.openxmlformats.org/presentationml/2006/ole">
            <mc:AlternateContent xmlns:mc="http://schemas.openxmlformats.org/markup-compatibility/2006">
              <mc:Choice xmlns:v="urn:schemas-microsoft-com:vml" Requires="v">
                <p:oleObj spid="_x0000_s52240" name="AutoCAD Drawing" r:id="rId5" imgW="5391000" imgH="4524480" progId="AutoCAD.Drawing.17">
                  <p:embed/>
                </p:oleObj>
              </mc:Choice>
              <mc:Fallback>
                <p:oleObj name="AutoCAD Drawing" r:id="rId5" imgW="5391000" imgH="4524480" progId="AutoCAD.Drawing.17">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388" y="2333625"/>
                        <a:ext cx="539115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20" name="Object 4"/>
          <p:cNvGraphicFramePr>
            <a:graphicFrameLocks noChangeAspect="1"/>
          </p:cNvGraphicFramePr>
          <p:nvPr/>
        </p:nvGraphicFramePr>
        <p:xfrm>
          <a:off x="4716463" y="4076700"/>
          <a:ext cx="4249737" cy="3567113"/>
        </p:xfrm>
        <a:graphic>
          <a:graphicData uri="http://schemas.openxmlformats.org/presentationml/2006/ole">
            <mc:AlternateContent xmlns:mc="http://schemas.openxmlformats.org/markup-compatibility/2006">
              <mc:Choice xmlns:v="urn:schemas-microsoft-com:vml" Requires="v">
                <p:oleObj spid="_x0000_s60424" name="AutoCAD Drawing" r:id="rId3" imgW="5391000" imgH="4524480" progId="AutoCAD.Drawing.17">
                  <p:embed/>
                </p:oleObj>
              </mc:Choice>
              <mc:Fallback>
                <p:oleObj name="AutoCAD Drawing" r:id="rId3" imgW="5391000" imgH="4524480" progId="AutoCAD.Drawing.17">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463" y="4076700"/>
                        <a:ext cx="4249737" cy="3567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421" name="Rectangle 5"/>
          <p:cNvSpPr>
            <a:spLocks noChangeArrowheads="1"/>
          </p:cNvSpPr>
          <p:nvPr/>
        </p:nvSpPr>
        <p:spPr bwMode="auto">
          <a:xfrm>
            <a:off x="6443663" y="2997200"/>
            <a:ext cx="2447925" cy="865188"/>
          </a:xfrm>
          <a:prstGeom prst="rect">
            <a:avLst/>
          </a:prstGeom>
          <a:solidFill>
            <a:srgbClr val="FFFF7D"/>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SUPPORTO rotante con piste opache e trasparenti codificato in binario puro</a:t>
            </a:r>
          </a:p>
        </p:txBody>
      </p:sp>
      <p:pic>
        <p:nvPicPr>
          <p:cNvPr id="60422" name="Picture 6" descr="sezENCO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6300788" cy="47259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1116013" y="620713"/>
            <a:ext cx="6597650" cy="363537"/>
          </a:xfrm>
          <a:solidFill>
            <a:srgbClr val="FFFF7D"/>
          </a:solidFill>
          <a:ln>
            <a:solidFill>
              <a:schemeClr val="accent2"/>
            </a:solidFill>
            <a:miter lim="800000"/>
            <a:headEnd/>
            <a:tailEnd/>
          </a:ln>
        </p:spPr>
        <p:txBody>
          <a:bodyPr/>
          <a:lstStyle/>
          <a:p>
            <a:r>
              <a:rPr lang="it-IT" altLang="it-IT" sz="1900"/>
              <a:t>Come si passa dal sistema decimale al sistema binario</a:t>
            </a:r>
          </a:p>
        </p:txBody>
      </p:sp>
      <p:sp>
        <p:nvSpPr>
          <p:cNvPr id="58374" name="Rectangle 6"/>
          <p:cNvSpPr>
            <a:spLocks noChangeArrowheads="1"/>
          </p:cNvSpPr>
          <p:nvPr/>
        </p:nvSpPr>
        <p:spPr bwMode="auto">
          <a:xfrm>
            <a:off x="395288" y="1412875"/>
            <a:ext cx="4897437" cy="2667000"/>
          </a:xfrm>
          <a:prstGeom prst="rect">
            <a:avLst/>
          </a:prstGeom>
          <a:solidFill>
            <a:srgbClr val="FFFF7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Esempio 1</a:t>
            </a:r>
            <a:br>
              <a:rPr lang="it-IT" altLang="it-IT" sz="1700"/>
            </a:br>
            <a:r>
              <a:rPr lang="it-IT" altLang="it-IT" sz="1700"/>
              <a:t>Trasformare  (14)</a:t>
            </a:r>
            <a:r>
              <a:rPr lang="it-IT" altLang="it-IT" sz="1700" baseline="-25000"/>
              <a:t>10</a:t>
            </a:r>
            <a:r>
              <a:rPr lang="it-IT" altLang="it-IT" sz="1700"/>
              <a:t> in  binario (         )</a:t>
            </a:r>
            <a:r>
              <a:rPr lang="it-IT" altLang="it-IT" sz="1700" baseline="-25000"/>
              <a:t>2</a:t>
            </a:r>
            <a:br>
              <a:rPr lang="it-IT" altLang="it-IT" sz="1700" baseline="-25000"/>
            </a:br>
            <a:r>
              <a:rPr lang="it-IT" altLang="it-IT" sz="1700" baseline="-25000"/>
              <a:t/>
            </a:r>
            <a:br>
              <a:rPr lang="it-IT" altLang="it-IT" sz="1700" baseline="-25000"/>
            </a:br>
            <a:r>
              <a:rPr lang="it-IT" altLang="it-IT" sz="1700" baseline="-25000"/>
              <a:t>                       resto      </a:t>
            </a:r>
            <a:br>
              <a:rPr lang="it-IT" altLang="it-IT" sz="1700" baseline="-25000"/>
            </a:br>
            <a:r>
              <a:rPr lang="it-IT" altLang="it-IT" sz="1700" baseline="-25000"/>
              <a:t>    </a:t>
            </a:r>
            <a:r>
              <a:rPr lang="it-IT" altLang="it-IT" sz="1700"/>
              <a:t>14 : 2     </a:t>
            </a:r>
            <a:r>
              <a:rPr lang="it-IT" altLang="it-IT" sz="1700">
                <a:solidFill>
                  <a:schemeClr val="accent2"/>
                </a:solidFill>
              </a:rPr>
              <a:t>0</a:t>
            </a:r>
            <a:br>
              <a:rPr lang="it-IT" altLang="it-IT" sz="1700">
                <a:solidFill>
                  <a:schemeClr val="accent2"/>
                </a:solidFill>
              </a:rPr>
            </a:br>
            <a:r>
              <a:rPr lang="it-IT" altLang="it-IT" sz="1700"/>
              <a:t>    7 : 2     </a:t>
            </a:r>
            <a:r>
              <a:rPr lang="it-IT" altLang="it-IT" sz="1700">
                <a:solidFill>
                  <a:schemeClr val="accent2"/>
                </a:solidFill>
              </a:rPr>
              <a:t>1</a:t>
            </a:r>
            <a:br>
              <a:rPr lang="it-IT" altLang="it-IT" sz="1700">
                <a:solidFill>
                  <a:schemeClr val="accent2"/>
                </a:solidFill>
              </a:rPr>
            </a:br>
            <a:r>
              <a:rPr lang="it-IT" altLang="it-IT" sz="1700"/>
              <a:t>    3 : 2     </a:t>
            </a:r>
            <a:r>
              <a:rPr lang="it-IT" altLang="it-IT" sz="1700">
                <a:solidFill>
                  <a:schemeClr val="accent2"/>
                </a:solidFill>
              </a:rPr>
              <a:t>1</a:t>
            </a:r>
            <a:br>
              <a:rPr lang="it-IT" altLang="it-IT" sz="1700">
                <a:solidFill>
                  <a:schemeClr val="accent2"/>
                </a:solidFill>
              </a:rPr>
            </a:br>
            <a:r>
              <a:rPr lang="it-IT" altLang="it-IT" sz="1700"/>
              <a:t>    1 : 2     </a:t>
            </a:r>
            <a:r>
              <a:rPr lang="it-IT" altLang="it-IT" sz="1700">
                <a:solidFill>
                  <a:schemeClr val="accent2"/>
                </a:solidFill>
              </a:rPr>
              <a:t>1</a:t>
            </a:r>
            <a:br>
              <a:rPr lang="it-IT" altLang="it-IT" sz="1700">
                <a:solidFill>
                  <a:schemeClr val="accent2"/>
                </a:solidFill>
              </a:rPr>
            </a:br>
            <a:r>
              <a:rPr lang="it-IT" altLang="it-IT" sz="1700"/>
              <a:t> </a:t>
            </a:r>
            <a:br>
              <a:rPr lang="it-IT" altLang="it-IT" sz="1700"/>
            </a:br>
            <a:r>
              <a:rPr lang="it-IT" altLang="it-IT" sz="1500"/>
              <a:t>Il numero binario cercato è </a:t>
            </a:r>
            <a:r>
              <a:rPr lang="it-IT" altLang="it-IT" sz="1500">
                <a:solidFill>
                  <a:schemeClr val="accent2"/>
                </a:solidFill>
              </a:rPr>
              <a:t>1110</a:t>
            </a:r>
            <a:br>
              <a:rPr lang="it-IT" altLang="it-IT" sz="1500">
                <a:solidFill>
                  <a:schemeClr val="accent2"/>
                </a:solidFill>
              </a:rPr>
            </a:br>
            <a:r>
              <a:rPr lang="it-IT" altLang="it-IT" sz="1500">
                <a:solidFill>
                  <a:schemeClr val="accent2"/>
                </a:solidFill>
              </a:rPr>
              <a:t>(si legge dal basso versi l’alto la colonna  del resto)</a:t>
            </a:r>
          </a:p>
        </p:txBody>
      </p:sp>
      <p:sp>
        <p:nvSpPr>
          <p:cNvPr id="58375" name="Rectangle 7"/>
          <p:cNvSpPr>
            <a:spLocks noChangeArrowheads="1"/>
          </p:cNvSpPr>
          <p:nvPr/>
        </p:nvSpPr>
        <p:spPr bwMode="auto">
          <a:xfrm>
            <a:off x="395288" y="4221163"/>
            <a:ext cx="4608512" cy="2451100"/>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Esempio 2</a:t>
            </a:r>
            <a:br>
              <a:rPr lang="it-IT" altLang="it-IT" sz="1700"/>
            </a:br>
            <a:r>
              <a:rPr lang="it-IT" altLang="it-IT" sz="1700"/>
              <a:t>Trasformare  (10)</a:t>
            </a:r>
            <a:r>
              <a:rPr lang="it-IT" altLang="it-IT" sz="1700" baseline="-25000"/>
              <a:t>10</a:t>
            </a:r>
            <a:r>
              <a:rPr lang="it-IT" altLang="it-IT" sz="1700"/>
              <a:t> in  binario (         )</a:t>
            </a:r>
            <a:r>
              <a:rPr lang="it-IT" altLang="it-IT" sz="1700" baseline="-25000"/>
              <a:t>2</a:t>
            </a:r>
            <a:br>
              <a:rPr lang="it-IT" altLang="it-IT" sz="1700" baseline="-25000"/>
            </a:br>
            <a:r>
              <a:rPr lang="it-IT" altLang="it-IT" sz="1700" baseline="-25000"/>
              <a:t/>
            </a:r>
            <a:br>
              <a:rPr lang="it-IT" altLang="it-IT" sz="1700" baseline="-25000"/>
            </a:br>
            <a:r>
              <a:rPr lang="it-IT" altLang="it-IT" sz="1700" baseline="-25000"/>
              <a:t>                       resto      </a:t>
            </a:r>
            <a:br>
              <a:rPr lang="it-IT" altLang="it-IT" sz="1700" baseline="-25000"/>
            </a:br>
            <a:r>
              <a:rPr lang="it-IT" altLang="it-IT" sz="1700" baseline="-25000"/>
              <a:t>    </a:t>
            </a:r>
            <a:r>
              <a:rPr lang="it-IT" altLang="it-IT" sz="1700"/>
              <a:t>10 : 2     </a:t>
            </a:r>
            <a:r>
              <a:rPr lang="it-IT" altLang="it-IT" sz="1700">
                <a:solidFill>
                  <a:schemeClr val="accent2"/>
                </a:solidFill>
              </a:rPr>
              <a:t>0</a:t>
            </a:r>
            <a:br>
              <a:rPr lang="it-IT" altLang="it-IT" sz="1700">
                <a:solidFill>
                  <a:schemeClr val="accent2"/>
                </a:solidFill>
              </a:rPr>
            </a:br>
            <a:r>
              <a:rPr lang="it-IT" altLang="it-IT" sz="1700"/>
              <a:t>    5 : 2     </a:t>
            </a:r>
            <a:r>
              <a:rPr lang="it-IT" altLang="it-IT" sz="1700">
                <a:solidFill>
                  <a:schemeClr val="accent2"/>
                </a:solidFill>
              </a:rPr>
              <a:t>1</a:t>
            </a:r>
            <a:br>
              <a:rPr lang="it-IT" altLang="it-IT" sz="1700">
                <a:solidFill>
                  <a:schemeClr val="accent2"/>
                </a:solidFill>
              </a:rPr>
            </a:br>
            <a:r>
              <a:rPr lang="it-IT" altLang="it-IT" sz="1700"/>
              <a:t>    2 : 2     </a:t>
            </a:r>
            <a:r>
              <a:rPr lang="it-IT" altLang="it-IT" sz="1700">
                <a:solidFill>
                  <a:schemeClr val="accent2"/>
                </a:solidFill>
              </a:rPr>
              <a:t>0</a:t>
            </a:r>
            <a:br>
              <a:rPr lang="it-IT" altLang="it-IT" sz="1700">
                <a:solidFill>
                  <a:schemeClr val="accent2"/>
                </a:solidFill>
              </a:rPr>
            </a:br>
            <a:r>
              <a:rPr lang="it-IT" altLang="it-IT" sz="1700"/>
              <a:t>    1 : 2     </a:t>
            </a:r>
            <a:r>
              <a:rPr lang="it-IT" altLang="it-IT" sz="1700">
                <a:solidFill>
                  <a:schemeClr val="accent2"/>
                </a:solidFill>
              </a:rPr>
              <a:t>1</a:t>
            </a:r>
            <a:br>
              <a:rPr lang="it-IT" altLang="it-IT" sz="1700">
                <a:solidFill>
                  <a:schemeClr val="accent2"/>
                </a:solidFill>
              </a:rPr>
            </a:br>
            <a:r>
              <a:rPr lang="it-IT" altLang="it-IT" sz="1700"/>
              <a:t> </a:t>
            </a:r>
            <a:br>
              <a:rPr lang="it-IT" altLang="it-IT" sz="1700"/>
            </a:br>
            <a:r>
              <a:rPr lang="it-IT" altLang="it-IT" sz="1500"/>
              <a:t>Il numero binario cercato è </a:t>
            </a:r>
            <a:r>
              <a:rPr lang="it-IT" altLang="it-IT" sz="1500">
                <a:solidFill>
                  <a:schemeClr val="accent2"/>
                </a:solidFill>
              </a:rPr>
              <a:t>1010</a:t>
            </a:r>
          </a:p>
        </p:txBody>
      </p:sp>
      <p:graphicFrame>
        <p:nvGraphicFramePr>
          <p:cNvPr id="58376" name="Object 8"/>
          <p:cNvGraphicFramePr>
            <a:graphicFrameLocks noChangeAspect="1"/>
          </p:cNvGraphicFramePr>
          <p:nvPr/>
        </p:nvGraphicFramePr>
        <p:xfrm>
          <a:off x="4427538" y="1844675"/>
          <a:ext cx="5391150" cy="4524375"/>
        </p:xfrm>
        <a:graphic>
          <a:graphicData uri="http://schemas.openxmlformats.org/presentationml/2006/ole">
            <mc:AlternateContent xmlns:mc="http://schemas.openxmlformats.org/markup-compatibility/2006">
              <mc:Choice xmlns:v="urn:schemas-microsoft-com:vml" Requires="v">
                <p:oleObj spid="_x0000_s58379" name="AutoCAD Drawing" r:id="rId3" imgW="5391000" imgH="4524480" progId="AutoCAD.Drawing.17">
                  <p:embed/>
                </p:oleObj>
              </mc:Choice>
              <mc:Fallback>
                <p:oleObj name="AutoCAD Drawing" r:id="rId3" imgW="5391000" imgH="4524480" progId="AutoCAD.Drawing.17">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1844675"/>
                        <a:ext cx="539115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Rectangle 4"/>
          <p:cNvSpPr>
            <a:spLocks noChangeArrowheads="1"/>
          </p:cNvSpPr>
          <p:nvPr/>
        </p:nvSpPr>
        <p:spPr bwMode="auto">
          <a:xfrm>
            <a:off x="1476375" y="260350"/>
            <a:ext cx="5472113" cy="431800"/>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800"/>
              <a:t>CONTROLLI AD ANELLO APERTO (open loop)</a:t>
            </a:r>
          </a:p>
        </p:txBody>
      </p:sp>
      <p:pic>
        <p:nvPicPr>
          <p:cNvPr id="87048" name="Picture 8" descr="img65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388" y="2708275"/>
            <a:ext cx="5472112" cy="2159000"/>
          </a:xfrm>
          <a:prstGeom prst="rect">
            <a:avLst/>
          </a:prstGeom>
          <a:solidFill>
            <a:srgbClr val="E2E2E2"/>
          </a:solidFill>
          <a:ln w="9525">
            <a:solidFill>
              <a:srgbClr val="FF3300"/>
            </a:solidFill>
            <a:miter lim="800000"/>
            <a:headEnd/>
            <a:tailEnd/>
          </a:ln>
          <a:effectLst>
            <a:outerShdw dist="107763" dir="18900000" algn="ctr" rotWithShape="0">
              <a:srgbClr val="808080">
                <a:alpha val="50000"/>
              </a:srgbClr>
            </a:outerShdw>
          </a:effectLst>
        </p:spPr>
      </p:pic>
      <p:sp>
        <p:nvSpPr>
          <p:cNvPr id="87051" name="Rectangle 11"/>
          <p:cNvSpPr>
            <a:spLocks noChangeArrowheads="1"/>
          </p:cNvSpPr>
          <p:nvPr/>
        </p:nvSpPr>
        <p:spPr bwMode="auto">
          <a:xfrm>
            <a:off x="684213" y="836613"/>
            <a:ext cx="7920037" cy="863600"/>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a:t>Oltre ai sistemi pneumatici o oleodinamici possiamo avere altri sistemi di comando in cui si utilizzano segnali </a:t>
            </a:r>
            <a:br>
              <a:rPr lang="it-IT" altLang="it-IT" sz="1200"/>
            </a:br>
            <a:r>
              <a:rPr lang="it-IT" altLang="it-IT" sz="1200"/>
              <a:t>on–off, il cui fine è il solo controllo di una data grandezza fisica, non si ha alcuna verifica del valore continuo  assunto dalla variabile d’uscita.  </a:t>
            </a:r>
            <a:br>
              <a:rPr lang="it-IT" altLang="it-IT" sz="1200"/>
            </a:br>
            <a:r>
              <a:rPr lang="it-IT" altLang="it-IT" sz="1200"/>
              <a:t>Questi sistemi di controllo vengono detti comunque ad anello aperto. Essi non assicurano tuttavia dei risultati ottimali.    </a:t>
            </a:r>
          </a:p>
        </p:txBody>
      </p:sp>
      <p:sp>
        <p:nvSpPr>
          <p:cNvPr id="87056" name="Rectangle 16"/>
          <p:cNvSpPr>
            <a:spLocks noChangeArrowheads="1"/>
          </p:cNvSpPr>
          <p:nvPr/>
        </p:nvSpPr>
        <p:spPr bwMode="auto">
          <a:xfrm>
            <a:off x="684213" y="1844675"/>
            <a:ext cx="7920037" cy="576263"/>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b="1"/>
              <a:t>Regolazione a catena aperta dove la grandezza viene regolata in funzione di due valori limiti, livello minimo e massimo</a:t>
            </a:r>
            <a:r>
              <a:rPr lang="it-IT" altLang="it-IT" sz="1200"/>
              <a:t>    </a:t>
            </a:r>
          </a:p>
        </p:txBody>
      </p:sp>
      <p:sp>
        <p:nvSpPr>
          <p:cNvPr id="87057" name="Rectangle 17"/>
          <p:cNvSpPr>
            <a:spLocks noChangeArrowheads="1"/>
          </p:cNvSpPr>
          <p:nvPr/>
        </p:nvSpPr>
        <p:spPr bwMode="auto">
          <a:xfrm>
            <a:off x="5867400" y="2781300"/>
            <a:ext cx="3097213" cy="2016125"/>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a:t>Quale esempio di un controllo discontinuo  si consideri un serbatoio riempito da un elettropompa ; la pompa dovrà entrare in funzione quando il livello del fluido nel serbatoio raggiunge un valore minimo ed arrestarsi al raggiungimento di un valore massimo.</a:t>
            </a:r>
            <a:br>
              <a:rPr lang="it-IT" altLang="it-IT" sz="1200"/>
            </a:br>
            <a:r>
              <a:rPr lang="it-IT" altLang="it-IT" sz="1200"/>
              <a:t>Il tutto può essere realizzato con due indicatori di livello  costituiti da due sensori di livello a galleggiante disposti come in figura.</a:t>
            </a:r>
          </a:p>
        </p:txBody>
      </p:sp>
      <p:sp>
        <p:nvSpPr>
          <p:cNvPr id="87058" name="Rectangle 18"/>
          <p:cNvSpPr>
            <a:spLocks noChangeArrowheads="1"/>
          </p:cNvSpPr>
          <p:nvPr/>
        </p:nvSpPr>
        <p:spPr bwMode="auto">
          <a:xfrm>
            <a:off x="323850" y="5373688"/>
            <a:ext cx="7920038" cy="1008062"/>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Quando il galleggiante, in seguito allo svuotamento del serbatoio, aziona il finecorsa inferiore si chiude il contatto S0A e l’elettropompa viene azionata.</a:t>
            </a:r>
            <a:br>
              <a:rPr lang="it-IT" altLang="it-IT" sz="1200"/>
            </a:br>
            <a:r>
              <a:rPr lang="it-IT" altLang="it-IT" sz="1200"/>
              <a:t/>
            </a:r>
            <a:br>
              <a:rPr lang="it-IT" altLang="it-IT" sz="1200"/>
            </a:br>
            <a:r>
              <a:rPr lang="it-IT" altLang="it-IT" sz="1200"/>
              <a:t>- Quando il galleggiante, in seguito al riempimento del serbatoio, aziona il finecorsa superiore si apre il contatto S1A e l’elettropompa si arresta.</a:t>
            </a:r>
          </a:p>
        </p:txBody>
      </p:sp>
      <p:sp>
        <p:nvSpPr>
          <p:cNvPr id="87059" name="Rectangle 19"/>
          <p:cNvSpPr>
            <a:spLocks noChangeArrowheads="1"/>
          </p:cNvSpPr>
          <p:nvPr/>
        </p:nvSpPr>
        <p:spPr bwMode="auto">
          <a:xfrm>
            <a:off x="395288" y="4797425"/>
            <a:ext cx="971550" cy="4318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Circuito di</a:t>
            </a:r>
            <a:br>
              <a:rPr lang="it-IT" altLang="it-IT" sz="1200"/>
            </a:br>
            <a:r>
              <a:rPr lang="it-IT" altLang="it-IT" sz="1200"/>
              <a:t> comando</a:t>
            </a:r>
          </a:p>
        </p:txBody>
      </p:sp>
      <p:sp>
        <p:nvSpPr>
          <p:cNvPr id="87060" name="Rectangle 20"/>
          <p:cNvSpPr>
            <a:spLocks noChangeArrowheads="1"/>
          </p:cNvSpPr>
          <p:nvPr/>
        </p:nvSpPr>
        <p:spPr bwMode="auto">
          <a:xfrm>
            <a:off x="1692275" y="4797425"/>
            <a:ext cx="971550" cy="4318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Circuito di  </a:t>
            </a:r>
            <a:br>
              <a:rPr lang="it-IT" altLang="it-IT" sz="1200"/>
            </a:br>
            <a:r>
              <a:rPr lang="it-IT" altLang="it-IT" sz="1200"/>
              <a:t>   potenza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2051050" y="368300"/>
            <a:ext cx="5849938" cy="271463"/>
          </a:xfrm>
          <a:solidFill>
            <a:srgbClr val="FFFF7D"/>
          </a:solidFill>
          <a:ln>
            <a:solidFill>
              <a:schemeClr val="tx1"/>
            </a:solidFill>
            <a:miter lim="800000"/>
            <a:headEnd/>
            <a:tailEnd/>
          </a:ln>
        </p:spPr>
        <p:txBody>
          <a:bodyPr/>
          <a:lstStyle/>
          <a:p>
            <a:r>
              <a:rPr lang="it-IT" altLang="it-IT" sz="1500"/>
              <a:t>Supporto ottenuto con il codice GRAY</a:t>
            </a:r>
          </a:p>
        </p:txBody>
      </p:sp>
      <p:graphicFrame>
        <p:nvGraphicFramePr>
          <p:cNvPr id="55398" name="Object 102"/>
          <p:cNvGraphicFramePr>
            <a:graphicFrameLocks noChangeAspect="1"/>
          </p:cNvGraphicFramePr>
          <p:nvPr/>
        </p:nvGraphicFramePr>
        <p:xfrm>
          <a:off x="-252413" y="549275"/>
          <a:ext cx="5715001" cy="4795838"/>
        </p:xfrm>
        <a:graphic>
          <a:graphicData uri="http://schemas.openxmlformats.org/presentationml/2006/ole">
            <mc:AlternateContent xmlns:mc="http://schemas.openxmlformats.org/markup-compatibility/2006">
              <mc:Choice xmlns:v="urn:schemas-microsoft-com:vml" Requires="v">
                <p:oleObj spid="_x0000_s55405" name="AutoCAD Drawing" r:id="rId3" imgW="5391000" imgH="4524480" progId="AutoCAD.Drawing.17">
                  <p:embed/>
                </p:oleObj>
              </mc:Choice>
              <mc:Fallback>
                <p:oleObj name="AutoCAD Drawing" r:id="rId3" imgW="5391000" imgH="4524480" progId="AutoCAD.Drawing.17">
                  <p:embed/>
                  <p:pic>
                    <p:nvPicPr>
                      <p:cNvPr id="0" name="Object 1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413" y="549275"/>
                        <a:ext cx="5715001" cy="4795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5399" name="Object 103"/>
          <p:cNvGraphicFramePr>
            <a:graphicFrameLocks noGrp="1" noChangeAspect="1"/>
          </p:cNvGraphicFramePr>
          <p:nvPr>
            <p:ph type="body" idx="1"/>
          </p:nvPr>
        </p:nvGraphicFramePr>
        <p:xfrm>
          <a:off x="5327650" y="1557338"/>
          <a:ext cx="3816350" cy="3201987"/>
        </p:xfrm>
        <a:graphic>
          <a:graphicData uri="http://schemas.openxmlformats.org/presentationml/2006/ole">
            <mc:AlternateContent xmlns:mc="http://schemas.openxmlformats.org/markup-compatibility/2006">
              <mc:Choice xmlns:v="urn:schemas-microsoft-com:vml" Requires="v">
                <p:oleObj spid="_x0000_s55406" name="AutoCAD Drawing" r:id="rId5" imgW="5391000" imgH="4524480" progId="AutoCAD.Drawing.17">
                  <p:embed/>
                </p:oleObj>
              </mc:Choice>
              <mc:Fallback>
                <p:oleObj name="AutoCAD Drawing" r:id="rId5" imgW="5391000" imgH="4524480" progId="AutoCAD.Drawing.17">
                  <p:embed/>
                  <p:pic>
                    <p:nvPicPr>
                      <p:cNvPr id="0" name="Object 10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27650" y="1557338"/>
                        <a:ext cx="3816350" cy="3201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400" name="Rectangle 104"/>
          <p:cNvSpPr>
            <a:spLocks noChangeArrowheads="1"/>
          </p:cNvSpPr>
          <p:nvPr/>
        </p:nvSpPr>
        <p:spPr bwMode="auto">
          <a:xfrm>
            <a:off x="323850" y="3789363"/>
            <a:ext cx="4608513" cy="2924175"/>
          </a:xfrm>
          <a:prstGeom prst="rect">
            <a:avLst/>
          </a:prstGeom>
          <a:solidFill>
            <a:srgbClr val="E4FF97"/>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b="1" u="sng"/>
              <a:t>Come si passa dal codice binario puro al codice GraY</a:t>
            </a:r>
            <a:br>
              <a:rPr lang="it-IT" altLang="it-IT" sz="1300" b="1" u="sng"/>
            </a:br>
            <a:r>
              <a:rPr lang="it-IT" altLang="it-IT" sz="1300">
                <a:solidFill>
                  <a:schemeClr val="accent2"/>
                </a:solidFill>
              </a:rPr>
              <a:t>Si tenga conto che nel sistema binario:</a:t>
            </a:r>
            <a:br>
              <a:rPr lang="it-IT" altLang="it-IT" sz="1300">
                <a:solidFill>
                  <a:schemeClr val="accent2"/>
                </a:solidFill>
              </a:rPr>
            </a:br>
            <a:r>
              <a:rPr lang="it-IT" altLang="it-IT" sz="1300">
                <a:solidFill>
                  <a:schemeClr val="accent2"/>
                </a:solidFill>
              </a:rPr>
              <a:t>1+1=0 (col resto di 1)         1+0=1      0+1=1</a:t>
            </a:r>
            <a:br>
              <a:rPr lang="it-IT" altLang="it-IT" sz="1300">
                <a:solidFill>
                  <a:schemeClr val="accent2"/>
                </a:solidFill>
              </a:rPr>
            </a:br>
            <a:r>
              <a:rPr lang="it-IT" altLang="it-IT" sz="1300" u="sng"/>
              <a:t>-la quarta cifra del codice GraY</a:t>
            </a:r>
            <a:r>
              <a:rPr lang="it-IT" altLang="it-IT" sz="1300"/>
              <a:t> si ottiene sommando la quarta cifra del codice binario con la terza</a:t>
            </a:r>
            <a:br>
              <a:rPr lang="it-IT" altLang="it-IT" sz="1300"/>
            </a:br>
            <a:r>
              <a:rPr lang="it-IT" altLang="it-IT" sz="1300"/>
              <a:t/>
            </a:r>
            <a:br>
              <a:rPr lang="it-IT" altLang="it-IT" sz="1300"/>
            </a:br>
            <a:r>
              <a:rPr lang="it-IT" altLang="it-IT" sz="1300" u="sng"/>
              <a:t>-la terza cifra del codice GraY</a:t>
            </a:r>
            <a:r>
              <a:rPr lang="it-IT" altLang="it-IT" sz="1300"/>
              <a:t> si ottiene sommando la terza cifra del codice binario con la seconda</a:t>
            </a:r>
            <a:br>
              <a:rPr lang="it-IT" altLang="it-IT" sz="1300"/>
            </a:br>
            <a:r>
              <a:rPr lang="it-IT" altLang="it-IT" sz="1300"/>
              <a:t/>
            </a:r>
            <a:br>
              <a:rPr lang="it-IT" altLang="it-IT" sz="1300"/>
            </a:br>
            <a:r>
              <a:rPr lang="it-IT" altLang="it-IT" sz="1300" u="sng"/>
              <a:t>-la seconda cifra del codice GraY</a:t>
            </a:r>
            <a:r>
              <a:rPr lang="it-IT" altLang="it-IT" sz="1300"/>
              <a:t> si ottiene sommando la seconda cifra del codice binario con la prima</a:t>
            </a:r>
            <a:br>
              <a:rPr lang="it-IT" altLang="it-IT" sz="1300"/>
            </a:br>
            <a:r>
              <a:rPr lang="it-IT" altLang="it-IT" sz="1300"/>
              <a:t/>
            </a:r>
            <a:br>
              <a:rPr lang="it-IT" altLang="it-IT" sz="1300"/>
            </a:br>
            <a:r>
              <a:rPr lang="it-IT" altLang="it-IT" sz="1300" u="sng"/>
              <a:t>-la prima cifra del codice GraY</a:t>
            </a:r>
            <a:r>
              <a:rPr lang="it-IT" altLang="it-IT" sz="1300"/>
              <a:t> è uguale alla prima cifra del codice binario </a:t>
            </a:r>
          </a:p>
        </p:txBody>
      </p:sp>
      <p:sp>
        <p:nvSpPr>
          <p:cNvPr id="55401" name="Rectangle 105"/>
          <p:cNvSpPr>
            <a:spLocks noChangeArrowheads="1"/>
          </p:cNvSpPr>
          <p:nvPr/>
        </p:nvSpPr>
        <p:spPr bwMode="auto">
          <a:xfrm>
            <a:off x="250825" y="908050"/>
            <a:ext cx="8497888" cy="576263"/>
          </a:xfrm>
          <a:prstGeom prst="rect">
            <a:avLst/>
          </a:prstGeom>
          <a:solidFill>
            <a:srgbClr val="DFDEDD"/>
          </a:solidFill>
          <a:ln w="9525">
            <a:solidFill>
              <a:srgbClr val="FF3300"/>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La codifica in binario puro presenta un serio inconveniente, poiché i sensori non sono perfettamente allineati si può avere una lettura ambigua.</a:t>
            </a:r>
          </a:p>
        </p:txBody>
      </p:sp>
      <p:sp>
        <p:nvSpPr>
          <p:cNvPr id="55402" name="Rectangle 106"/>
          <p:cNvSpPr>
            <a:spLocks noChangeArrowheads="1"/>
          </p:cNvSpPr>
          <p:nvPr/>
        </p:nvSpPr>
        <p:spPr bwMode="auto">
          <a:xfrm>
            <a:off x="5148263" y="4797425"/>
            <a:ext cx="3708400" cy="1873250"/>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300" u="sng"/>
              <a:t/>
            </a:r>
            <a:br>
              <a:rPr lang="it-IT" altLang="it-IT" sz="1300" u="sng"/>
            </a:br>
            <a:r>
              <a:rPr lang="it-IT" altLang="it-IT" sz="1300"/>
              <a:t>Gli encoder assoluti sono più costosi di quelli incrementali</a:t>
            </a:r>
            <a:r>
              <a:rPr lang="it-IT" altLang="it-IT" sz="1300" u="sng"/>
              <a:t>.</a:t>
            </a:r>
            <a:br>
              <a:rPr lang="it-IT" altLang="it-IT" sz="1300" u="sng"/>
            </a:br>
            <a:r>
              <a:rPr lang="it-IT" altLang="it-IT" sz="1300"/>
              <a:t>Hanno il vantaggio  di non perdere l’informazione sulla posizione, anche quando viene a mancare l’alimentazione ma hanno lo svantaggio del maggiore costo e di non rilevare le misure della velocità, come gli incrementali. I più usati sono gli encoder incrementali</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9" name="Picture 5" descr="sezENCOD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975"/>
            <a:ext cx="5545138" cy="4157663"/>
          </a:xfrm>
          <a:prstGeom prst="rect">
            <a:avLst/>
          </a:prstGeom>
          <a:noFill/>
          <a:extLst>
            <a:ext uri="{909E8E84-426E-40DD-AFC4-6F175D3DCCD1}">
              <a14:hiddenFill xmlns:a14="http://schemas.microsoft.com/office/drawing/2010/main">
                <a:solidFill>
                  <a:srgbClr val="FFFFFF"/>
                </a:solidFill>
              </a14:hiddenFill>
            </a:ext>
          </a:extLst>
        </p:spPr>
      </p:pic>
      <p:pic>
        <p:nvPicPr>
          <p:cNvPr id="67591" name="Picture 7" descr="sezENCOD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989138"/>
            <a:ext cx="4500562" cy="3375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274638"/>
            <a:ext cx="5338763" cy="201612"/>
          </a:xfrm>
          <a:solidFill>
            <a:srgbClr val="FFFF7D"/>
          </a:solidFill>
          <a:ln>
            <a:solidFill>
              <a:schemeClr val="tx1"/>
            </a:solidFill>
            <a:miter lim="800000"/>
            <a:headEnd/>
            <a:tailEnd/>
          </a:ln>
        </p:spPr>
        <p:txBody>
          <a:bodyPr/>
          <a:lstStyle/>
          <a:p>
            <a:r>
              <a:rPr lang="it-IT" altLang="it-IT" sz="1700" u="sng"/>
              <a:t>TRASDUTTORI DI FORZA</a:t>
            </a:r>
          </a:p>
        </p:txBody>
      </p:sp>
      <p:sp>
        <p:nvSpPr>
          <p:cNvPr id="56324" name="Rectangle 4"/>
          <p:cNvSpPr>
            <a:spLocks noChangeArrowheads="1"/>
          </p:cNvSpPr>
          <p:nvPr/>
        </p:nvSpPr>
        <p:spPr bwMode="auto">
          <a:xfrm>
            <a:off x="179388" y="765175"/>
            <a:ext cx="5040312" cy="360363"/>
          </a:xfrm>
          <a:prstGeom prst="rect">
            <a:avLst/>
          </a:prstGeom>
          <a:solidFill>
            <a:srgbClr val="DFDEDD"/>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Estensimetri a filo conduttore  (strain gauges)</a:t>
            </a:r>
          </a:p>
        </p:txBody>
      </p:sp>
      <p:sp>
        <p:nvSpPr>
          <p:cNvPr id="56326" name="Rectangle 6"/>
          <p:cNvSpPr>
            <a:spLocks noChangeArrowheads="1"/>
          </p:cNvSpPr>
          <p:nvPr/>
        </p:nvSpPr>
        <p:spPr bwMode="auto">
          <a:xfrm>
            <a:off x="5435600" y="549275"/>
            <a:ext cx="3527425" cy="935038"/>
          </a:xfrm>
          <a:prstGeom prst="rect">
            <a:avLst/>
          </a:prstGeom>
          <a:solidFill>
            <a:srgbClr val="FFFF00"/>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Questi trasduttori trasformano una tensione meccanica in un segnale elettrico. Possono essere a filo conduttore, piezoelettrici, a variazione di induttanza.</a:t>
            </a:r>
          </a:p>
        </p:txBody>
      </p:sp>
      <p:sp>
        <p:nvSpPr>
          <p:cNvPr id="56327" name="Rectangle 7"/>
          <p:cNvSpPr>
            <a:spLocks noChangeArrowheads="1"/>
          </p:cNvSpPr>
          <p:nvPr/>
        </p:nvSpPr>
        <p:spPr bwMode="auto">
          <a:xfrm>
            <a:off x="2195513" y="1700213"/>
            <a:ext cx="6337300" cy="1152525"/>
          </a:xfrm>
          <a:prstGeom prst="rect">
            <a:avLst/>
          </a:prstGeom>
          <a:solidFill>
            <a:srgbClr val="FFFF7D"/>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Sono costituiti da un filo conduttore (costantana, manganina….)  ripiegato più volte in modo da aumentarne la lunghezza pur conservando un ingombro limitato. Questo filo può essere ricavato direttamente per fotoincisione su un substrato plastico metallizzato  che viene incollato sull’elemento da controllare in modo che entrambi subiscano la stessa deformazione</a:t>
            </a:r>
          </a:p>
        </p:txBody>
      </p:sp>
      <p:sp>
        <p:nvSpPr>
          <p:cNvPr id="56335" name="Rectangle 15"/>
          <p:cNvSpPr>
            <a:spLocks noChangeArrowheads="1"/>
          </p:cNvSpPr>
          <p:nvPr/>
        </p:nvSpPr>
        <p:spPr bwMode="auto">
          <a:xfrm>
            <a:off x="2124075" y="2997200"/>
            <a:ext cx="3384550" cy="3168650"/>
          </a:xfrm>
          <a:prstGeom prst="rect">
            <a:avLst/>
          </a:prstGeom>
          <a:solidFill>
            <a:srgbClr val="E9FFAB"/>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L’insieme si presenta come un francobollo, che può essere incollato sulla parte nella quale si vuole rilevare la tensione da misurare e disposto con i lati paralleli alle linee di tensione.</a:t>
            </a:r>
            <a:br>
              <a:rPr lang="it-IT" altLang="it-IT" sz="1500"/>
            </a:br>
            <a:r>
              <a:rPr lang="it-IT" altLang="it-IT" sz="1500"/>
              <a:t/>
            </a:r>
            <a:br>
              <a:rPr lang="it-IT" altLang="it-IT" sz="1500"/>
            </a:br>
            <a:r>
              <a:rPr lang="it-IT" altLang="it-IT" sz="1500"/>
              <a:t>Nell’applicazione della forza il francobollo subisce un allungamento, lo sviluppo del filo costituente il trasduttore diminuisce di sezione e aumenta in lunghezza variando quindi il valore della resistenza.</a:t>
            </a:r>
          </a:p>
        </p:txBody>
      </p:sp>
      <p:pic>
        <p:nvPicPr>
          <p:cNvPr id="56338"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2565400"/>
            <a:ext cx="9080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39"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4652963"/>
            <a:ext cx="1238250" cy="149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634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050" y="2924175"/>
            <a:ext cx="1976438" cy="25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341" name="Rectangle 21"/>
          <p:cNvSpPr>
            <a:spLocks noChangeArrowheads="1"/>
          </p:cNvSpPr>
          <p:nvPr/>
        </p:nvSpPr>
        <p:spPr bwMode="auto">
          <a:xfrm>
            <a:off x="5580063" y="5661025"/>
            <a:ext cx="3382962" cy="863600"/>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300"/>
              <a:t>Si possono ottenere le forme diverse e su di un solo supporto possono essere incisi più di un estensimetro in modo da misurare deformazioni lungo assi diversi</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68313" y="260350"/>
            <a:ext cx="8001000" cy="685800"/>
          </a:xfrm>
          <a:solidFill>
            <a:srgbClr val="FFFF00"/>
          </a:solidFill>
          <a:ln>
            <a:solidFill>
              <a:schemeClr val="tx1"/>
            </a:solidFill>
            <a:miter lim="800000"/>
            <a:headEnd/>
            <a:tailEnd/>
          </a:ln>
          <a:effectLst>
            <a:outerShdw dist="107763" dir="18900000" algn="ctr" rotWithShape="0">
              <a:schemeClr val="bg2">
                <a:alpha val="50000"/>
              </a:schemeClr>
            </a:outerShdw>
          </a:effectLst>
        </p:spPr>
        <p:txBody>
          <a:bodyPr/>
          <a:lstStyle/>
          <a:p>
            <a:pPr algn="l"/>
            <a:r>
              <a:rPr lang="it-IT" altLang="it-IT" sz="1500"/>
              <a:t>La misura di forze, momenti flettenti e momenti torcenti viene eseguita molto spesso misurando le deformazioni che essi inducono in un corpo. Vengono misurati degli spostamenti, anche se piccolissimi, tramite degli estensimetri resistivi metallici.</a:t>
            </a:r>
          </a:p>
        </p:txBody>
      </p:sp>
      <p:sp>
        <p:nvSpPr>
          <p:cNvPr id="68616" name="Text Box 8"/>
          <p:cNvSpPr txBox="1">
            <a:spLocks noChangeArrowheads="1"/>
          </p:cNvSpPr>
          <p:nvPr/>
        </p:nvSpPr>
        <p:spPr bwMode="auto">
          <a:xfrm>
            <a:off x="539750" y="5445125"/>
            <a:ext cx="936625" cy="3048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it-IT" altLang="it-IT" sz="1400"/>
              <a:t>R = </a:t>
            </a:r>
            <a:r>
              <a:rPr lang="el-GR" altLang="it-IT" sz="1400"/>
              <a:t>ρ</a:t>
            </a:r>
            <a:r>
              <a:rPr lang="it-IT" altLang="it-IT" sz="1400"/>
              <a:t> L/S</a:t>
            </a:r>
          </a:p>
        </p:txBody>
      </p:sp>
      <p:sp>
        <p:nvSpPr>
          <p:cNvPr id="68619" name="Rectangle 11"/>
          <p:cNvSpPr>
            <a:spLocks noChangeArrowheads="1"/>
          </p:cNvSpPr>
          <p:nvPr/>
        </p:nvSpPr>
        <p:spPr bwMode="auto">
          <a:xfrm>
            <a:off x="2555875" y="1125538"/>
            <a:ext cx="4968875" cy="1154112"/>
          </a:xfrm>
          <a:prstGeom prst="rect">
            <a:avLst/>
          </a:prstGeom>
          <a:solidFill>
            <a:srgbClr val="E4FF97"/>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500"/>
              <a:t>La misura di forze, momenti flettenti e momenti torcenti viene eseguita molto spesso misurando le deformazioni che essi inducono in un corpo. Vengono misurati degli spostamenti, anche se piccolissimi, tramite degli estensimetri resistivi metallici.</a:t>
            </a:r>
          </a:p>
        </p:txBody>
      </p:sp>
      <p:graphicFrame>
        <p:nvGraphicFramePr>
          <p:cNvPr id="68620" name="Object 12"/>
          <p:cNvGraphicFramePr>
            <a:graphicFrameLocks noChangeAspect="1"/>
          </p:cNvGraphicFramePr>
          <p:nvPr/>
        </p:nvGraphicFramePr>
        <p:xfrm>
          <a:off x="-1189038" y="1844675"/>
          <a:ext cx="5761038" cy="4833938"/>
        </p:xfrm>
        <a:graphic>
          <a:graphicData uri="http://schemas.openxmlformats.org/presentationml/2006/ole">
            <mc:AlternateContent xmlns:mc="http://schemas.openxmlformats.org/markup-compatibility/2006">
              <mc:Choice xmlns:v="urn:schemas-microsoft-com:vml" Requires="v">
                <p:oleObj spid="_x0000_s68623" name="AutoCAD Drawing" r:id="rId3" imgW="5391000" imgH="4524480" progId="AutoCAD.Drawing.17">
                  <p:embed/>
                </p:oleObj>
              </mc:Choice>
              <mc:Fallback>
                <p:oleObj name="AutoCAD Drawing" r:id="rId3" imgW="5391000" imgH="4524480" progId="AutoCAD.Drawing.17">
                  <p:embed/>
                  <p:pic>
                    <p:nvPicPr>
                      <p:cNvPr id="0" name="Objec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9038" y="1844675"/>
                        <a:ext cx="5761038" cy="483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8621" name="Rectangle 13"/>
          <p:cNvSpPr>
            <a:spLocks noChangeArrowheads="1"/>
          </p:cNvSpPr>
          <p:nvPr/>
        </p:nvSpPr>
        <p:spPr bwMode="auto">
          <a:xfrm>
            <a:off x="2555875" y="2492375"/>
            <a:ext cx="6372225" cy="3816350"/>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500"/>
              <a:t>Se si indica con Li –lunghezza iniziale del filo</a:t>
            </a:r>
            <a:br>
              <a:rPr lang="it-IT" altLang="it-IT" sz="1500"/>
            </a:br>
            <a:r>
              <a:rPr lang="it-IT" altLang="it-IT" sz="1500"/>
              <a:t>                        Lf –lunghezza finale del filo</a:t>
            </a:r>
            <a:br>
              <a:rPr lang="it-IT" altLang="it-IT" sz="1500"/>
            </a:br>
            <a:r>
              <a:rPr lang="it-IT" altLang="it-IT" sz="1500"/>
              <a:t>                        Ri –resistenza iniziale  (prima di applicare il carico)</a:t>
            </a:r>
            <a:br>
              <a:rPr lang="it-IT" altLang="it-IT" sz="1500"/>
            </a:br>
            <a:r>
              <a:rPr lang="it-IT" altLang="it-IT" sz="1500"/>
              <a:t>                 Rf –resistenza finale</a:t>
            </a:r>
            <a:br>
              <a:rPr lang="it-IT" altLang="it-IT" sz="1500"/>
            </a:br>
            <a:r>
              <a:rPr lang="it-IT" altLang="it-IT" sz="1500"/>
              <a:t>                         </a:t>
            </a:r>
            <a:br>
              <a:rPr lang="it-IT" altLang="it-IT" sz="1500"/>
            </a:br>
            <a:r>
              <a:rPr lang="it-IT" altLang="it-IT" sz="1500"/>
              <a:t>                        </a:t>
            </a:r>
            <a:r>
              <a:rPr lang="el-GR" altLang="it-IT" sz="1500"/>
              <a:t>Δ</a:t>
            </a:r>
            <a:r>
              <a:rPr lang="it-IT" altLang="it-IT" sz="1500"/>
              <a:t>L = Lf –Li     e          </a:t>
            </a:r>
            <a:r>
              <a:rPr lang="el-GR" altLang="it-IT" sz="1500"/>
              <a:t>Δ</a:t>
            </a:r>
            <a:r>
              <a:rPr lang="it-IT" altLang="it-IT" sz="1500"/>
              <a:t>R = Rf – Ri rappresentano le  </a:t>
            </a:r>
            <a:br>
              <a:rPr lang="it-IT" altLang="it-IT" sz="1500"/>
            </a:br>
            <a:r>
              <a:rPr lang="it-IT" altLang="it-IT" sz="1500"/>
              <a:t>                                          variazioni di lunghezza e della resistenza</a:t>
            </a:r>
            <a:br>
              <a:rPr lang="it-IT" altLang="it-IT" sz="1500"/>
            </a:br>
            <a:r>
              <a:rPr lang="it-IT" altLang="it-IT" sz="1500"/>
              <a:t/>
            </a:r>
            <a:br>
              <a:rPr lang="it-IT" altLang="it-IT" sz="1500"/>
            </a:br>
            <a:r>
              <a:rPr lang="it-IT" altLang="it-IT" sz="1500"/>
              <a:t>                         mentre </a:t>
            </a:r>
            <a:r>
              <a:rPr lang="el-GR" altLang="it-IT" sz="1500"/>
              <a:t>Δ</a:t>
            </a:r>
            <a:r>
              <a:rPr lang="it-IT" altLang="it-IT" sz="1500"/>
              <a:t>L /L e   </a:t>
            </a:r>
            <a:r>
              <a:rPr lang="el-GR" altLang="it-IT" sz="1500"/>
              <a:t>Δ</a:t>
            </a:r>
            <a:r>
              <a:rPr lang="it-IT" altLang="it-IT" sz="1500"/>
              <a:t>R/R sono le variazioni percentuali</a:t>
            </a:r>
            <a:br>
              <a:rPr lang="it-IT" altLang="it-IT" sz="1500"/>
            </a:br>
            <a:r>
              <a:rPr lang="it-IT" altLang="it-IT" sz="1500"/>
              <a:t> K - costante estensimetrica nota o fattore di taratura </a:t>
            </a:r>
            <a:br>
              <a:rPr lang="it-IT" altLang="it-IT" sz="1500"/>
            </a:br>
            <a:r>
              <a:rPr lang="it-IT" altLang="it-IT" sz="1500"/>
              <a:t> </a:t>
            </a:r>
            <a:r>
              <a:rPr lang="it-IT" altLang="it-IT" sz="1400"/>
              <a:t>K = (</a:t>
            </a:r>
            <a:r>
              <a:rPr lang="el-GR" altLang="it-IT" sz="1400"/>
              <a:t>Δ</a:t>
            </a:r>
            <a:r>
              <a:rPr lang="it-IT" altLang="it-IT" sz="1400"/>
              <a:t>R/R) / (</a:t>
            </a:r>
            <a:r>
              <a:rPr lang="el-GR" altLang="it-IT" sz="1400"/>
              <a:t>Δ</a:t>
            </a:r>
            <a:r>
              <a:rPr lang="it-IT" altLang="it-IT" sz="1400"/>
              <a:t>L /L) </a:t>
            </a:r>
            <a:br>
              <a:rPr lang="it-IT" altLang="it-IT" sz="1400"/>
            </a:br>
            <a:r>
              <a:rPr lang="it-IT" altLang="it-IT" sz="1400"/>
              <a:t>  </a:t>
            </a:r>
            <a:br>
              <a:rPr lang="it-IT" altLang="it-IT" sz="1400"/>
            </a:br>
            <a:r>
              <a:rPr lang="it-IT" altLang="it-IT" sz="1400"/>
              <a:t> </a:t>
            </a:r>
            <a:r>
              <a:rPr lang="it-IT" altLang="it-IT" sz="1500"/>
              <a:t>Si può affermare che </a:t>
            </a:r>
            <a:br>
              <a:rPr lang="it-IT" altLang="it-IT" sz="1500"/>
            </a:br>
            <a:r>
              <a:rPr lang="it-IT" altLang="it-IT" sz="1500"/>
              <a:t> la variazione relativa di resistenza  </a:t>
            </a:r>
            <a:r>
              <a:rPr lang="el-GR" altLang="it-IT" sz="1500"/>
              <a:t>Δ</a:t>
            </a:r>
            <a:r>
              <a:rPr lang="it-IT" altLang="it-IT" sz="1500"/>
              <a:t>R/R è proporzionale alla variazione relativa di lunghezza </a:t>
            </a:r>
            <a:r>
              <a:rPr lang="el-GR" altLang="it-IT" sz="1500"/>
              <a:t>Δ</a:t>
            </a:r>
            <a:r>
              <a:rPr lang="it-IT" altLang="it-IT" sz="1500"/>
              <a:t>L /L </a:t>
            </a:r>
            <a:endParaRPr lang="el-GR" altLang="it-IT" sz="150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1403350" y="476250"/>
            <a:ext cx="6048375" cy="217488"/>
          </a:xfrm>
          <a:solidFill>
            <a:srgbClr val="FFFF7D"/>
          </a:solidFill>
        </p:spPr>
        <p:txBody>
          <a:bodyPr/>
          <a:lstStyle/>
          <a:p>
            <a:r>
              <a:rPr lang="it-IT" altLang="it-IT" sz="1700"/>
              <a:t>APPLICAZIONI</a:t>
            </a:r>
          </a:p>
        </p:txBody>
      </p:sp>
      <p:pic>
        <p:nvPicPr>
          <p:cNvPr id="665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1844675"/>
            <a:ext cx="2324100"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375" y="1916113"/>
            <a:ext cx="1990725"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4292600"/>
            <a:ext cx="1895475"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91400" y="1557338"/>
            <a:ext cx="17526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4292600"/>
            <a:ext cx="221932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76825" y="3860800"/>
            <a:ext cx="1943100" cy="2219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3" name="Rectangle 9"/>
          <p:cNvSpPr>
            <a:spLocks noGrp="1" noChangeArrowheads="1"/>
          </p:cNvSpPr>
          <p:nvPr>
            <p:ph type="title"/>
          </p:nvPr>
        </p:nvSpPr>
        <p:spPr>
          <a:xfrm>
            <a:off x="323850" y="188913"/>
            <a:ext cx="7993063" cy="577850"/>
          </a:xfrm>
          <a:noFill/>
          <a:ln>
            <a:solidFill>
              <a:schemeClr val="tx1"/>
            </a:solidFill>
            <a:miter lim="800000"/>
            <a:headEnd/>
            <a:tailEnd/>
          </a:ln>
        </p:spPr>
        <p:txBody>
          <a:bodyPr anchor="b"/>
          <a:lstStyle/>
          <a:p>
            <a:pPr algn="l"/>
            <a:r>
              <a:rPr lang="it-IT" altLang="it-IT" sz="1500"/>
              <a:t>Le variazioni di resistenza dovute alla deformazione del filo sono estremamente piccole, la loro misura viene effettuata con  il ponte di Wheatstone.</a:t>
            </a:r>
          </a:p>
        </p:txBody>
      </p:sp>
      <p:sp>
        <p:nvSpPr>
          <p:cNvPr id="57354" name="Rectangle 10"/>
          <p:cNvSpPr>
            <a:spLocks noChangeArrowheads="1"/>
          </p:cNvSpPr>
          <p:nvPr/>
        </p:nvSpPr>
        <p:spPr bwMode="auto">
          <a:xfrm>
            <a:off x="900113" y="4437063"/>
            <a:ext cx="4321175" cy="2089150"/>
          </a:xfrm>
          <a:prstGeom prst="rect">
            <a:avLst/>
          </a:prstGeom>
          <a:solidFill>
            <a:srgbClr val="DFDEDD"/>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500"/>
              <a:t>Vi – tensione di alimentazione del ponte</a:t>
            </a:r>
            <a:br>
              <a:rPr lang="it-IT" altLang="it-IT" sz="1500"/>
            </a:br>
            <a:r>
              <a:rPr lang="it-IT" altLang="it-IT" sz="1500"/>
              <a:t>Vu –tensione in uscita del ponte</a:t>
            </a:r>
            <a:br>
              <a:rPr lang="it-IT" altLang="it-IT" sz="1500"/>
            </a:br>
            <a:r>
              <a:rPr lang="it-IT" altLang="it-IT" sz="1500"/>
              <a:t>KA –costante di guadagno   </a:t>
            </a:r>
            <a:br>
              <a:rPr lang="it-IT" altLang="it-IT" sz="1500"/>
            </a:br>
            <a:r>
              <a:rPr lang="it-IT" altLang="it-IT" sz="1500"/>
              <a:t>       dell’amplificatore di segnale</a:t>
            </a:r>
            <a:br>
              <a:rPr lang="it-IT" altLang="it-IT" sz="1500"/>
            </a:br>
            <a:r>
              <a:rPr lang="it-IT" altLang="it-IT" sz="1500"/>
              <a:t>Vs –tensione di sbilanciamento</a:t>
            </a:r>
            <a:br>
              <a:rPr lang="it-IT" altLang="it-IT" sz="1500"/>
            </a:br>
            <a:r>
              <a:rPr lang="it-IT" altLang="it-IT" sz="1500"/>
              <a:t>P1 –potenziometro di regolazione del guadagno dell’amplificatore</a:t>
            </a:r>
            <a:br>
              <a:rPr lang="it-IT" altLang="it-IT" sz="1500"/>
            </a:br>
            <a:r>
              <a:rPr lang="it-IT" altLang="it-IT" sz="1500"/>
              <a:t>P2 –potenziometro di azzeramento cioè a </a:t>
            </a:r>
            <a:br>
              <a:rPr lang="it-IT" altLang="it-IT" sz="1500"/>
            </a:br>
            <a:r>
              <a:rPr lang="it-IT" altLang="it-IT" sz="1500"/>
              <a:t>derformazione =0 e Vu =0</a:t>
            </a:r>
          </a:p>
        </p:txBody>
      </p:sp>
      <p:graphicFrame>
        <p:nvGraphicFramePr>
          <p:cNvPr id="57355" name="Object 11"/>
          <p:cNvGraphicFramePr>
            <a:graphicFrameLocks noChangeAspect="1"/>
          </p:cNvGraphicFramePr>
          <p:nvPr/>
        </p:nvGraphicFramePr>
        <p:xfrm>
          <a:off x="0" y="620713"/>
          <a:ext cx="5391150" cy="4524375"/>
        </p:xfrm>
        <a:graphic>
          <a:graphicData uri="http://schemas.openxmlformats.org/presentationml/2006/ole">
            <mc:AlternateContent xmlns:mc="http://schemas.openxmlformats.org/markup-compatibility/2006">
              <mc:Choice xmlns:v="urn:schemas-microsoft-com:vml" Requires="v">
                <p:oleObj spid="_x0000_s57358" name="AutoCAD Drawing" r:id="rId3" imgW="5391000" imgH="4524480" progId="AutoCAD.Drawing.17">
                  <p:embed/>
                </p:oleObj>
              </mc:Choice>
              <mc:Fallback>
                <p:oleObj name="AutoCAD Drawing" r:id="rId3" imgW="5391000" imgH="4524480" progId="AutoCAD.Drawing.17">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620713"/>
                        <a:ext cx="539115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7356" name="Rectangle 12"/>
          <p:cNvSpPr>
            <a:spLocks noChangeArrowheads="1"/>
          </p:cNvSpPr>
          <p:nvPr/>
        </p:nvSpPr>
        <p:spPr bwMode="auto">
          <a:xfrm>
            <a:off x="5508625" y="908050"/>
            <a:ext cx="3355975" cy="4175125"/>
          </a:xfrm>
          <a:prstGeom prst="rect">
            <a:avLst/>
          </a:prstGeom>
          <a:solidFill>
            <a:srgbClr val="FFFF7D"/>
          </a:solidFill>
          <a:ln w="9525">
            <a:solidFill>
              <a:schemeClr val="tx1"/>
            </a:solidFill>
            <a:miter lim="800000"/>
            <a:headEnd/>
            <a:tailEnd/>
          </a:ln>
          <a:effectLst>
            <a:outerShdw dist="107763" dir="18900000" algn="ctr" rotWithShape="0">
              <a:schemeClr val="bg2">
                <a:alpha val="50000"/>
              </a:schemeClr>
            </a:outerShdw>
          </a:effec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500" b="1">
                <a:solidFill>
                  <a:schemeClr val="tx1"/>
                </a:solidFill>
              </a:rPr>
              <a:t>Bilanciamento del ponte di Wheastone</a:t>
            </a:r>
            <a:br>
              <a:rPr lang="it-IT" altLang="it-IT" sz="1500" b="1">
                <a:solidFill>
                  <a:schemeClr val="tx1"/>
                </a:solidFill>
              </a:rPr>
            </a:br>
            <a:r>
              <a:rPr lang="it-IT" altLang="it-IT" sz="1500">
                <a:solidFill>
                  <a:schemeClr val="tx1"/>
                </a:solidFill>
              </a:rPr>
              <a:t>Prima di applicare il carico F il ponte deve essere bilanciato, ciò significa che la tensione Vs e quindi Vu devono essere = 0</a:t>
            </a:r>
            <a:br>
              <a:rPr lang="it-IT" altLang="it-IT" sz="1500">
                <a:solidFill>
                  <a:schemeClr val="tx1"/>
                </a:solidFill>
              </a:rPr>
            </a:br>
            <a:r>
              <a:rPr lang="it-IT" altLang="it-IT" sz="1500">
                <a:solidFill>
                  <a:schemeClr val="tx1"/>
                </a:solidFill>
              </a:rPr>
              <a:t>Si procede o agendo sul P2 oppure sulla resistenza R3 variabile sino a che il galvanometro G non segna passaggio di corrente. A questo punto si applica il carico F e si ha una tensione di sbilanciamento che varia in funzione della deformazione. La nostra lettura interessa la Vu che è legata </a:t>
            </a:r>
            <a:r>
              <a:rPr lang="el-GR" altLang="it-IT" sz="1500">
                <a:solidFill>
                  <a:schemeClr val="tx1"/>
                </a:solidFill>
              </a:rPr>
              <a:t>Δ</a:t>
            </a:r>
            <a:r>
              <a:rPr lang="it-IT" altLang="it-IT" sz="1500">
                <a:solidFill>
                  <a:schemeClr val="tx1"/>
                </a:solidFill>
              </a:rPr>
              <a:t>R/R e alla </a:t>
            </a:r>
            <a:r>
              <a:rPr lang="el-GR" altLang="it-IT" sz="1500">
                <a:solidFill>
                  <a:schemeClr val="tx1"/>
                </a:solidFill>
              </a:rPr>
              <a:t>Δ</a:t>
            </a:r>
            <a:r>
              <a:rPr lang="it-IT" altLang="it-IT" sz="1500">
                <a:solidFill>
                  <a:schemeClr val="tx1"/>
                </a:solidFill>
              </a:rPr>
              <a:t> L/L che ci permetterà di calcolare la sigma della sollecitazione</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274638"/>
            <a:ext cx="8229600" cy="365125"/>
          </a:xfrm>
        </p:spPr>
        <p:txBody>
          <a:bodyPr/>
          <a:lstStyle/>
          <a:p>
            <a:r>
              <a:rPr lang="it-IT" altLang="it-IT" sz="1700" b="1"/>
              <a:t>Calcolo del valore </a:t>
            </a:r>
            <a:r>
              <a:rPr lang="el-GR" altLang="it-IT" sz="1700" b="1"/>
              <a:t>Δ</a:t>
            </a:r>
            <a:r>
              <a:rPr lang="it-IT" altLang="it-IT" sz="1700" b="1"/>
              <a:t>R/R con il ponte di Wheatstone</a:t>
            </a:r>
          </a:p>
        </p:txBody>
      </p:sp>
      <p:sp>
        <p:nvSpPr>
          <p:cNvPr id="53254" name="Rectangle 6"/>
          <p:cNvSpPr>
            <a:spLocks noChangeArrowheads="1"/>
          </p:cNvSpPr>
          <p:nvPr/>
        </p:nvSpPr>
        <p:spPr bwMode="auto">
          <a:xfrm>
            <a:off x="539750" y="908050"/>
            <a:ext cx="8001000"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Dobbiamo cercare la relazione tra tensione d’ingresso e tensione d’uscita del ponte</a:t>
            </a:r>
          </a:p>
        </p:txBody>
      </p:sp>
      <p:sp>
        <p:nvSpPr>
          <p:cNvPr id="53255" name="Rectangle 7"/>
          <p:cNvSpPr>
            <a:spLocks noChangeArrowheads="1"/>
          </p:cNvSpPr>
          <p:nvPr/>
        </p:nvSpPr>
        <p:spPr bwMode="auto">
          <a:xfrm>
            <a:off x="684213" y="1773238"/>
            <a:ext cx="7921625"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La Vu è legata alla Vs dalla relazione di proporzionalità:              Vu = KA Vs              (1)</a:t>
            </a:r>
          </a:p>
        </p:txBody>
      </p:sp>
      <p:sp>
        <p:nvSpPr>
          <p:cNvPr id="53256" name="Rectangle 8"/>
          <p:cNvSpPr>
            <a:spLocks noChangeArrowheads="1"/>
          </p:cNvSpPr>
          <p:nvPr/>
        </p:nvSpPr>
        <p:spPr bwMode="auto">
          <a:xfrm>
            <a:off x="684213" y="1628775"/>
            <a:ext cx="7920037" cy="31686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a:t>Il legame che c’è tra  Vi e Vs  è il seguente:                               Vs / Vi = </a:t>
            </a:r>
            <a:r>
              <a:rPr lang="el-GR" altLang="it-IT" sz="1500"/>
              <a:t>Δ</a:t>
            </a:r>
            <a:r>
              <a:rPr lang="it-IT" altLang="it-IT" sz="1500"/>
              <a:t>R / 4R         (2)</a:t>
            </a:r>
            <a:br>
              <a:rPr lang="it-IT" altLang="it-IT" sz="1500"/>
            </a:br>
            <a:r>
              <a:rPr lang="it-IT" altLang="it-IT" sz="1500"/>
              <a:t/>
            </a:r>
            <a:br>
              <a:rPr lang="it-IT" altLang="it-IT" sz="1500"/>
            </a:br>
            <a:r>
              <a:rPr lang="it-IT" altLang="it-IT" sz="1500"/>
              <a:t>Dalla quale si ricava:                                                                   Vs = Vi </a:t>
            </a:r>
            <a:r>
              <a:rPr lang="el-GR" altLang="it-IT" sz="1500"/>
              <a:t>Δ</a:t>
            </a:r>
            <a:r>
              <a:rPr lang="it-IT" altLang="it-IT" sz="1500"/>
              <a:t>R/4R             (3)</a:t>
            </a:r>
            <a:br>
              <a:rPr lang="it-IT" altLang="it-IT" sz="1500"/>
            </a:br>
            <a:r>
              <a:rPr lang="it-IT" altLang="it-IT" sz="1500"/>
              <a:t/>
            </a:r>
            <a:br>
              <a:rPr lang="it-IT" altLang="it-IT" sz="1500"/>
            </a:br>
            <a:r>
              <a:rPr lang="it-IT" altLang="it-IT" sz="1500"/>
              <a:t>Che sostituita nella (1)  si ha:                                                       Vu =KA Vi </a:t>
            </a:r>
            <a:r>
              <a:rPr lang="el-GR" altLang="it-IT" sz="1500"/>
              <a:t>Δ</a:t>
            </a:r>
            <a:r>
              <a:rPr lang="it-IT" altLang="it-IT" sz="1500"/>
              <a:t>R/4R         (4)</a:t>
            </a:r>
            <a:br>
              <a:rPr lang="it-IT" altLang="it-IT" sz="1500"/>
            </a:br>
            <a:r>
              <a:rPr lang="it-IT" altLang="it-IT" sz="1500"/>
              <a:t/>
            </a:r>
            <a:br>
              <a:rPr lang="it-IT" altLang="it-IT" sz="1500"/>
            </a:br>
            <a:r>
              <a:rPr lang="it-IT" altLang="it-IT" sz="1500"/>
              <a:t>Che risolta   rispetto a </a:t>
            </a:r>
            <a:r>
              <a:rPr lang="el-GR" altLang="it-IT" sz="1500"/>
              <a:t>Δ</a:t>
            </a:r>
            <a:r>
              <a:rPr lang="it-IT" altLang="it-IT" sz="1500"/>
              <a:t>R/R  si ottiene:                                  </a:t>
            </a:r>
            <a:r>
              <a:rPr lang="el-GR" altLang="it-IT" sz="1500" b="1"/>
              <a:t>Δ</a:t>
            </a:r>
            <a:r>
              <a:rPr lang="it-IT" altLang="it-IT" sz="1500" b="1"/>
              <a:t>R/R =  4Vu / KA Vi</a:t>
            </a:r>
            <a:r>
              <a:rPr lang="it-IT" altLang="it-IT" sz="1500"/>
              <a:t>        (5)</a:t>
            </a:r>
          </a:p>
        </p:txBody>
      </p:sp>
      <p:sp>
        <p:nvSpPr>
          <p:cNvPr id="53257" name="Rectangle 9"/>
          <p:cNvSpPr>
            <a:spLocks noChangeArrowheads="1"/>
          </p:cNvSpPr>
          <p:nvPr/>
        </p:nvSpPr>
        <p:spPr bwMode="auto">
          <a:xfrm>
            <a:off x="755650" y="5589588"/>
            <a:ext cx="7561263" cy="604837"/>
          </a:xfrm>
          <a:prstGeom prst="rect">
            <a:avLst/>
          </a:prstGeom>
          <a:solidFill>
            <a:srgbClr val="DFDEDD"/>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500" b="1"/>
              <a:t>Questa relazione ci permette di calcolare  </a:t>
            </a:r>
            <a:r>
              <a:rPr lang="el-GR" altLang="it-IT" sz="1500" b="1"/>
              <a:t>Δ</a:t>
            </a:r>
            <a:r>
              <a:rPr lang="it-IT" altLang="it-IT" sz="1500" b="1"/>
              <a:t>R/R  semplicemente conoscendo la tensione di alimentazione del ponte e leggendo la tensione in uscita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4"/>
          <p:cNvSpPr>
            <a:spLocks noChangeArrowheads="1"/>
          </p:cNvSpPr>
          <p:nvPr/>
        </p:nvSpPr>
        <p:spPr bwMode="auto">
          <a:xfrm>
            <a:off x="468313" y="1773238"/>
            <a:ext cx="8001000" cy="865187"/>
          </a:xfrm>
          <a:prstGeom prst="rect">
            <a:avLst/>
          </a:prstGeom>
          <a:solidFill>
            <a:srgbClr val="E9F2B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Nel caso della trazione l’estensimetro viene posto in modo che l’asse del filo coincida con quello della forza. </a:t>
            </a:r>
            <a:br>
              <a:rPr lang="it-IT" altLang="it-IT" sz="1700"/>
            </a:br>
            <a:endParaRPr lang="it-IT" altLang="it-IT" sz="1700"/>
          </a:p>
        </p:txBody>
      </p:sp>
      <p:sp>
        <p:nvSpPr>
          <p:cNvPr id="54277" name="Rectangle 5"/>
          <p:cNvSpPr>
            <a:spLocks noChangeArrowheads="1"/>
          </p:cNvSpPr>
          <p:nvPr/>
        </p:nvSpPr>
        <p:spPr bwMode="auto">
          <a:xfrm>
            <a:off x="468313" y="836613"/>
            <a:ext cx="8001000" cy="38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b="1"/>
              <a:t>Utilizzo dell’estensimetro nella sollecitazione di trazione</a:t>
            </a:r>
          </a:p>
        </p:txBody>
      </p:sp>
      <p:sp>
        <p:nvSpPr>
          <p:cNvPr id="54278" name="Rectangle 6"/>
          <p:cNvSpPr>
            <a:spLocks noChangeArrowheads="1"/>
          </p:cNvSpPr>
          <p:nvPr/>
        </p:nvSpPr>
        <p:spPr bwMode="auto">
          <a:xfrm>
            <a:off x="468313" y="2997200"/>
            <a:ext cx="7775575" cy="360363"/>
          </a:xfrm>
          <a:prstGeom prst="rect">
            <a:avLst/>
          </a:prstGeom>
          <a:solidFill>
            <a:srgbClr val="FFFF7D"/>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La costante estensimetrica                 </a:t>
            </a:r>
            <a:r>
              <a:rPr lang="it-IT" altLang="it-IT" sz="1700" b="1"/>
              <a:t>K =</a:t>
            </a:r>
            <a:r>
              <a:rPr lang="it-IT" altLang="it-IT" sz="1700"/>
              <a:t> (</a:t>
            </a:r>
            <a:r>
              <a:rPr lang="el-GR" altLang="it-IT" sz="1500" b="1"/>
              <a:t>Δ</a:t>
            </a:r>
            <a:r>
              <a:rPr lang="it-IT" altLang="it-IT" sz="1500" b="1"/>
              <a:t>R/R) / (</a:t>
            </a:r>
            <a:r>
              <a:rPr lang="el-GR" altLang="it-IT" sz="1500" b="1"/>
              <a:t>Δ</a:t>
            </a:r>
            <a:r>
              <a:rPr lang="it-IT" altLang="it-IT" sz="1500" b="1"/>
              <a:t>L/L)                          </a:t>
            </a:r>
            <a:r>
              <a:rPr lang="it-IT" altLang="it-IT" sz="1500"/>
              <a:t>(1)</a:t>
            </a:r>
            <a:endParaRPr lang="it-IT" altLang="it-IT" sz="1700"/>
          </a:p>
        </p:txBody>
      </p:sp>
      <p:sp>
        <p:nvSpPr>
          <p:cNvPr id="54279" name="Rectangle 7"/>
          <p:cNvSpPr>
            <a:spLocks noChangeArrowheads="1"/>
          </p:cNvSpPr>
          <p:nvPr/>
        </p:nvSpPr>
        <p:spPr bwMode="auto">
          <a:xfrm>
            <a:off x="395288" y="3573463"/>
            <a:ext cx="7345362" cy="360362"/>
          </a:xfrm>
          <a:prstGeom prst="rect">
            <a:avLst/>
          </a:prstGeom>
          <a:solidFill>
            <a:srgbClr val="FFFF7D"/>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Ma</a:t>
            </a:r>
            <a:r>
              <a:rPr lang="it-IT" altLang="it-IT" sz="1500" b="1"/>
              <a:t>    (</a:t>
            </a:r>
            <a:r>
              <a:rPr lang="el-GR" altLang="it-IT" sz="1500" b="1"/>
              <a:t>Δ</a:t>
            </a:r>
            <a:r>
              <a:rPr lang="it-IT" altLang="it-IT" sz="1500" b="1"/>
              <a:t>L/L) = </a:t>
            </a:r>
            <a:r>
              <a:rPr lang="el-GR" altLang="it-IT" sz="2300" b="1"/>
              <a:t>ε</a:t>
            </a:r>
            <a:r>
              <a:rPr lang="it-IT" altLang="it-IT" sz="2300" b="1"/>
              <a:t>   </a:t>
            </a:r>
            <a:r>
              <a:rPr lang="it-IT" altLang="it-IT" sz="1500"/>
              <a:t>che sostituita nella (1)</a:t>
            </a:r>
            <a:endParaRPr lang="el-GR" altLang="it-IT" sz="1500"/>
          </a:p>
        </p:txBody>
      </p:sp>
      <p:sp>
        <p:nvSpPr>
          <p:cNvPr id="54280" name="Rectangle 8"/>
          <p:cNvSpPr>
            <a:spLocks noChangeArrowheads="1"/>
          </p:cNvSpPr>
          <p:nvPr/>
        </p:nvSpPr>
        <p:spPr bwMode="auto">
          <a:xfrm>
            <a:off x="395288" y="4149725"/>
            <a:ext cx="7848600" cy="360363"/>
          </a:xfrm>
          <a:prstGeom prst="rect">
            <a:avLst/>
          </a:prstGeom>
          <a:solidFill>
            <a:srgbClr val="DBFF75"/>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E risolta rispetto ad </a:t>
            </a:r>
            <a:r>
              <a:rPr lang="el-GR" altLang="it-IT" sz="2300" b="1"/>
              <a:t>ε</a:t>
            </a:r>
            <a:r>
              <a:rPr lang="it-IT" altLang="it-IT" sz="2300" b="1"/>
              <a:t>  </a:t>
            </a:r>
            <a:r>
              <a:rPr lang="it-IT" altLang="it-IT" sz="1500"/>
              <a:t>si ottiene:               </a:t>
            </a:r>
            <a:r>
              <a:rPr lang="el-GR" altLang="it-IT" sz="2300" b="1"/>
              <a:t>ε</a:t>
            </a:r>
            <a:r>
              <a:rPr lang="it-IT" altLang="it-IT" sz="2300" b="1"/>
              <a:t> = </a:t>
            </a:r>
            <a:r>
              <a:rPr lang="it-IT" altLang="it-IT" sz="1700"/>
              <a:t>(</a:t>
            </a:r>
            <a:r>
              <a:rPr lang="el-GR" altLang="it-IT" sz="1500" b="1"/>
              <a:t>Δ</a:t>
            </a:r>
            <a:r>
              <a:rPr lang="it-IT" altLang="it-IT" sz="1500" b="1"/>
              <a:t>R/R) / K                                 </a:t>
            </a:r>
            <a:r>
              <a:rPr lang="it-IT" altLang="it-IT" sz="1500"/>
              <a:t>(2)</a:t>
            </a:r>
            <a:endParaRPr lang="el-GR" altLang="it-IT" sz="1500"/>
          </a:p>
        </p:txBody>
      </p:sp>
      <p:sp>
        <p:nvSpPr>
          <p:cNvPr id="54281" name="Rectangle 9"/>
          <p:cNvSpPr>
            <a:spLocks noChangeArrowheads="1"/>
          </p:cNvSpPr>
          <p:nvPr/>
        </p:nvSpPr>
        <p:spPr bwMode="auto">
          <a:xfrm>
            <a:off x="395288" y="4797425"/>
            <a:ext cx="7921625" cy="360363"/>
          </a:xfrm>
          <a:prstGeom prst="rect">
            <a:avLst/>
          </a:prstGeom>
          <a:solidFill>
            <a:srgbClr val="9FFFFF"/>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Dalla legge di Hooke</a:t>
            </a:r>
            <a:r>
              <a:rPr lang="it-IT" altLang="it-IT" sz="1500"/>
              <a:t>               </a:t>
            </a:r>
            <a:r>
              <a:rPr lang="el-GR" altLang="it-IT" sz="2300"/>
              <a:t>σ</a:t>
            </a:r>
            <a:r>
              <a:rPr lang="it-IT" altLang="it-IT" sz="2300"/>
              <a:t> = E </a:t>
            </a:r>
            <a:r>
              <a:rPr lang="el-GR" altLang="it-IT" sz="2300" b="1"/>
              <a:t>ε</a:t>
            </a:r>
            <a:r>
              <a:rPr lang="it-IT" altLang="it-IT" sz="2300" b="1"/>
              <a:t>                                           </a:t>
            </a:r>
            <a:r>
              <a:rPr lang="it-IT" altLang="it-IT" sz="1500"/>
              <a:t>(3)</a:t>
            </a:r>
            <a:endParaRPr lang="el-GR" altLang="it-IT" sz="1500"/>
          </a:p>
        </p:txBody>
      </p:sp>
      <p:sp>
        <p:nvSpPr>
          <p:cNvPr id="54282" name="Rectangle 10"/>
          <p:cNvSpPr>
            <a:spLocks noChangeArrowheads="1"/>
          </p:cNvSpPr>
          <p:nvPr/>
        </p:nvSpPr>
        <p:spPr bwMode="auto">
          <a:xfrm>
            <a:off x="395288" y="5373688"/>
            <a:ext cx="7343775" cy="360362"/>
          </a:xfrm>
          <a:prstGeom prst="rect">
            <a:avLst/>
          </a:prstGeom>
          <a:solidFill>
            <a:srgbClr val="DFDEDD"/>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Sostituendo la (2) nella (3)  si ottiene:</a:t>
            </a:r>
            <a:r>
              <a:rPr lang="it-IT" altLang="it-IT" sz="1500"/>
              <a:t>       </a:t>
            </a:r>
            <a:r>
              <a:rPr lang="el-GR" altLang="it-IT" sz="2300"/>
              <a:t>σ</a:t>
            </a:r>
            <a:r>
              <a:rPr lang="it-IT" altLang="it-IT" sz="2300"/>
              <a:t> = E (</a:t>
            </a:r>
            <a:r>
              <a:rPr lang="el-GR" altLang="it-IT" sz="2300" b="1"/>
              <a:t>Δ</a:t>
            </a:r>
            <a:r>
              <a:rPr lang="it-IT" altLang="it-IT" sz="2300" b="1"/>
              <a:t>R/R)</a:t>
            </a:r>
            <a:r>
              <a:rPr lang="it-IT" altLang="it-IT" sz="1500" b="1"/>
              <a:t> / </a:t>
            </a:r>
            <a:r>
              <a:rPr lang="it-IT" altLang="it-IT" sz="2300"/>
              <a:t>K </a:t>
            </a:r>
            <a:r>
              <a:rPr lang="it-IT" altLang="it-IT" sz="2300" b="1"/>
              <a:t>                          </a:t>
            </a:r>
            <a:endParaRPr lang="el-GR" altLang="it-IT" sz="1500"/>
          </a:p>
        </p:txBody>
      </p:sp>
      <p:sp>
        <p:nvSpPr>
          <p:cNvPr id="54283" name="Rectangle 11"/>
          <p:cNvSpPr>
            <a:spLocks noChangeArrowheads="1"/>
          </p:cNvSpPr>
          <p:nvPr/>
        </p:nvSpPr>
        <p:spPr bwMode="auto">
          <a:xfrm>
            <a:off x="395288" y="5805488"/>
            <a:ext cx="7343775" cy="360362"/>
          </a:xfrm>
          <a:prstGeom prst="rect">
            <a:avLst/>
          </a:prstGeom>
          <a:solidFill>
            <a:srgbClr val="E9F2BC"/>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700"/>
              <a:t>Dove il valore (</a:t>
            </a:r>
            <a:r>
              <a:rPr lang="el-GR" altLang="it-IT" sz="1500" b="1"/>
              <a:t>Δ</a:t>
            </a:r>
            <a:r>
              <a:rPr lang="it-IT" altLang="it-IT" sz="1500" b="1"/>
              <a:t>R/R)  è quello calcolato con il ponte di Wheatston</a:t>
            </a:r>
            <a:endParaRPr lang="el-GR" altLang="it-IT" sz="1500" b="1"/>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457200" y="274638"/>
            <a:ext cx="8229600" cy="298450"/>
          </a:xfrm>
          <a:solidFill>
            <a:srgbClr val="FFFF7D"/>
          </a:solidFill>
        </p:spPr>
        <p:txBody>
          <a:bodyPr/>
          <a:lstStyle/>
          <a:p>
            <a:r>
              <a:rPr lang="it-IT" altLang="it-IT" sz="1800"/>
              <a:t>PARAMETRI CARATTERISTICI DI UN TRASDUTTORE</a:t>
            </a:r>
          </a:p>
        </p:txBody>
      </p:sp>
      <p:sp>
        <p:nvSpPr>
          <p:cNvPr id="69635" name="Rectangle 3"/>
          <p:cNvSpPr>
            <a:spLocks noGrp="1" noChangeArrowheads="1"/>
          </p:cNvSpPr>
          <p:nvPr>
            <p:ph type="body" idx="1"/>
          </p:nvPr>
        </p:nvSpPr>
        <p:spPr>
          <a:xfrm>
            <a:off x="1835150" y="1196975"/>
            <a:ext cx="5184775" cy="4924425"/>
          </a:xfrm>
          <a:solidFill>
            <a:srgbClr val="DBFF75"/>
          </a:solidFill>
          <a:effectLst>
            <a:outerShdw dist="107763" dir="18900000" algn="ctr" rotWithShape="0">
              <a:schemeClr val="bg2">
                <a:alpha val="50000"/>
              </a:schemeClr>
            </a:outerShdw>
          </a:effectLst>
        </p:spPr>
        <p:txBody>
          <a:bodyPr/>
          <a:lstStyle/>
          <a:p>
            <a:pPr>
              <a:lnSpc>
                <a:spcPct val="80000"/>
              </a:lnSpc>
              <a:buFont typeface="Wingdings" panose="05000000000000000000" pitchFamily="2" charset="2"/>
              <a:buChar char="Ø"/>
            </a:pPr>
            <a:r>
              <a:rPr lang="it-IT" altLang="it-IT" sz="2400"/>
              <a:t>Campo di funzionamento</a:t>
            </a:r>
          </a:p>
          <a:p>
            <a:pPr>
              <a:lnSpc>
                <a:spcPct val="80000"/>
              </a:lnSpc>
              <a:buFont typeface="Wingdings" panose="05000000000000000000" pitchFamily="2" charset="2"/>
              <a:buChar char="Ø"/>
            </a:pPr>
            <a:r>
              <a:rPr lang="it-IT" altLang="it-IT" sz="2400"/>
              <a:t>Risoluzione o potere risolutivo</a:t>
            </a:r>
          </a:p>
          <a:p>
            <a:pPr>
              <a:lnSpc>
                <a:spcPct val="80000"/>
              </a:lnSpc>
              <a:buFont typeface="Wingdings" panose="05000000000000000000" pitchFamily="2" charset="2"/>
              <a:buChar char="Ø"/>
            </a:pPr>
            <a:r>
              <a:rPr lang="it-IT" altLang="it-IT" sz="2400"/>
              <a:t>Precisione</a:t>
            </a:r>
          </a:p>
          <a:p>
            <a:pPr>
              <a:lnSpc>
                <a:spcPct val="80000"/>
              </a:lnSpc>
              <a:buFont typeface="Wingdings" panose="05000000000000000000" pitchFamily="2" charset="2"/>
              <a:buChar char="Ø"/>
            </a:pPr>
            <a:r>
              <a:rPr lang="it-IT" altLang="it-IT" sz="2400"/>
              <a:t>Linearità</a:t>
            </a:r>
          </a:p>
          <a:p>
            <a:pPr>
              <a:lnSpc>
                <a:spcPct val="80000"/>
              </a:lnSpc>
              <a:buFont typeface="Wingdings" panose="05000000000000000000" pitchFamily="2" charset="2"/>
              <a:buChar char="Ø"/>
            </a:pPr>
            <a:r>
              <a:rPr lang="it-IT" altLang="it-IT" sz="2400"/>
              <a:t>Sensibilità</a:t>
            </a:r>
          </a:p>
          <a:p>
            <a:pPr>
              <a:lnSpc>
                <a:spcPct val="80000"/>
              </a:lnSpc>
              <a:buFont typeface="Wingdings" panose="05000000000000000000" pitchFamily="2" charset="2"/>
              <a:buChar char="Ø"/>
            </a:pPr>
            <a:r>
              <a:rPr lang="it-IT" altLang="it-IT" sz="2400"/>
              <a:t>Offset iniziale</a:t>
            </a:r>
          </a:p>
          <a:p>
            <a:pPr>
              <a:lnSpc>
                <a:spcPct val="80000"/>
              </a:lnSpc>
              <a:buFont typeface="Wingdings" panose="05000000000000000000" pitchFamily="2" charset="2"/>
              <a:buChar char="Ø"/>
            </a:pPr>
            <a:r>
              <a:rPr lang="it-IT" altLang="it-IT" sz="2400"/>
              <a:t>Valore di soglia</a:t>
            </a:r>
          </a:p>
          <a:p>
            <a:pPr>
              <a:lnSpc>
                <a:spcPct val="80000"/>
              </a:lnSpc>
              <a:buFont typeface="Wingdings" panose="05000000000000000000" pitchFamily="2" charset="2"/>
              <a:buChar char="Ø"/>
            </a:pPr>
            <a:r>
              <a:rPr lang="it-IT" altLang="it-IT" sz="2400"/>
              <a:t>Isteresi</a:t>
            </a:r>
          </a:p>
          <a:p>
            <a:pPr>
              <a:lnSpc>
                <a:spcPct val="80000"/>
              </a:lnSpc>
              <a:buFont typeface="Wingdings" panose="05000000000000000000" pitchFamily="2" charset="2"/>
              <a:buChar char="Ø"/>
            </a:pPr>
            <a:r>
              <a:rPr lang="it-IT" altLang="it-IT" sz="2400"/>
              <a:t>Tempo di risposta o prontezza</a:t>
            </a:r>
          </a:p>
          <a:p>
            <a:pPr>
              <a:lnSpc>
                <a:spcPct val="80000"/>
              </a:lnSpc>
              <a:buFont typeface="Wingdings" panose="05000000000000000000" pitchFamily="2" charset="2"/>
              <a:buChar char="Ø"/>
            </a:pPr>
            <a:r>
              <a:rPr lang="it-IT" altLang="it-IT" sz="2400"/>
              <a:t>Condizioni d’impiego</a:t>
            </a:r>
          </a:p>
          <a:p>
            <a:pPr>
              <a:lnSpc>
                <a:spcPct val="80000"/>
              </a:lnSpc>
              <a:buFont typeface="Wingdings" panose="05000000000000000000" pitchFamily="2" charset="2"/>
              <a:buChar char="Ø"/>
            </a:pPr>
            <a:r>
              <a:rPr lang="it-IT" altLang="it-IT" sz="2400"/>
              <a:t>Sovraccarico</a:t>
            </a:r>
          </a:p>
          <a:p>
            <a:pPr>
              <a:lnSpc>
                <a:spcPct val="80000"/>
              </a:lnSpc>
              <a:buFont typeface="Wingdings" panose="05000000000000000000" pitchFamily="2" charset="2"/>
              <a:buChar char="Ø"/>
            </a:pPr>
            <a:r>
              <a:rPr lang="it-IT" altLang="it-IT" sz="2400"/>
              <a:t>Affidabilità</a:t>
            </a:r>
          </a:p>
          <a:p>
            <a:pPr>
              <a:lnSpc>
                <a:spcPct val="80000"/>
              </a:lnSpc>
              <a:buFont typeface="Wingdings" panose="05000000000000000000" pitchFamily="2" charset="2"/>
              <a:buChar char="Ø"/>
            </a:pPr>
            <a:r>
              <a:rPr lang="it-IT" altLang="it-IT" sz="2400"/>
              <a:t>Vita di un trasduttore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a:xfrm>
            <a:off x="395288" y="1125538"/>
            <a:ext cx="8064500" cy="935037"/>
          </a:xfrm>
          <a:solidFill>
            <a:srgbClr val="DBFF75"/>
          </a:solidFill>
          <a:ln>
            <a:solidFill>
              <a:schemeClr val="tx1"/>
            </a:solidFill>
            <a:miter lim="800000"/>
            <a:headEnd/>
            <a:tailEnd/>
          </a:ln>
        </p:spPr>
        <p:txBody>
          <a:bodyPr/>
          <a:lstStyle/>
          <a:p>
            <a:pPr>
              <a:lnSpc>
                <a:spcPct val="90000"/>
              </a:lnSpc>
              <a:buFont typeface="Wingdings" panose="05000000000000000000" pitchFamily="2" charset="2"/>
              <a:buChar char="Ø"/>
            </a:pPr>
            <a:r>
              <a:rPr lang="it-IT" altLang="it-IT" sz="1700"/>
              <a:t>E’ l’intervallo di valori che il trasduttore può accettare, </a:t>
            </a:r>
            <a:r>
              <a:rPr lang="it-IT" altLang="it-IT" sz="1700" b="1"/>
              <a:t>conservando</a:t>
            </a:r>
            <a:r>
              <a:rPr lang="it-IT" altLang="it-IT" sz="1700"/>
              <a:t> le sue caratteristiche di precisione,  senza che esso venga danneggiato. Viene indicato anche come portata o fondo-scala.</a:t>
            </a:r>
          </a:p>
        </p:txBody>
      </p:sp>
      <p:sp>
        <p:nvSpPr>
          <p:cNvPr id="73732" name="Rectangle 4"/>
          <p:cNvSpPr>
            <a:spLocks noChangeArrowheads="1"/>
          </p:cNvSpPr>
          <p:nvPr/>
        </p:nvSpPr>
        <p:spPr bwMode="auto">
          <a:xfrm>
            <a:off x="468313" y="549275"/>
            <a:ext cx="2733675" cy="376238"/>
          </a:xfrm>
          <a:prstGeom prst="rect">
            <a:avLst/>
          </a:prstGeom>
          <a:solidFill>
            <a:srgbClr val="DBFF7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Campo di funzionamento</a:t>
            </a:r>
          </a:p>
        </p:txBody>
      </p:sp>
      <p:sp>
        <p:nvSpPr>
          <p:cNvPr id="73733" name="Rectangle 5"/>
          <p:cNvSpPr>
            <a:spLocks noChangeArrowheads="1"/>
          </p:cNvSpPr>
          <p:nvPr/>
        </p:nvSpPr>
        <p:spPr bwMode="auto">
          <a:xfrm>
            <a:off x="539750" y="2565400"/>
            <a:ext cx="1565275" cy="376238"/>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Offset iniziale</a:t>
            </a:r>
          </a:p>
        </p:txBody>
      </p:sp>
      <p:sp>
        <p:nvSpPr>
          <p:cNvPr id="73734" name="Rectangle 6"/>
          <p:cNvSpPr>
            <a:spLocks noChangeArrowheads="1"/>
          </p:cNvSpPr>
          <p:nvPr/>
        </p:nvSpPr>
        <p:spPr bwMode="auto">
          <a:xfrm>
            <a:off x="539750" y="3068638"/>
            <a:ext cx="8027988" cy="1079500"/>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700"/>
              <a:t>E’ l’eventuale errore che dà il trasduttore in assenza di segnale d’ingresso.</a:t>
            </a:r>
          </a:p>
          <a:p>
            <a:pPr>
              <a:buFont typeface="Wingdings" panose="05000000000000000000" pitchFamily="2" charset="2"/>
              <a:buNone/>
            </a:pPr>
            <a:r>
              <a:rPr lang="it-IT" altLang="it-IT" sz="1700"/>
              <a:t>      Se il suo valore è costante non rappresenta un problema in quanto il suo effetto può essere facilmente corretto</a:t>
            </a:r>
          </a:p>
        </p:txBody>
      </p:sp>
      <p:sp>
        <p:nvSpPr>
          <p:cNvPr id="73735" name="Rectangle 7"/>
          <p:cNvSpPr>
            <a:spLocks noChangeArrowheads="1"/>
          </p:cNvSpPr>
          <p:nvPr/>
        </p:nvSpPr>
        <p:spPr bwMode="auto">
          <a:xfrm>
            <a:off x="611188" y="4652963"/>
            <a:ext cx="2365375" cy="376237"/>
          </a:xfrm>
          <a:prstGeom prst="rect">
            <a:avLst/>
          </a:prstGeom>
          <a:solidFill>
            <a:srgbClr val="9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Condizioni di impiego</a:t>
            </a:r>
          </a:p>
        </p:txBody>
      </p:sp>
      <p:sp>
        <p:nvSpPr>
          <p:cNvPr id="73736" name="Rectangle 8"/>
          <p:cNvSpPr>
            <a:spLocks noChangeArrowheads="1"/>
          </p:cNvSpPr>
          <p:nvPr/>
        </p:nvSpPr>
        <p:spPr bwMode="auto">
          <a:xfrm>
            <a:off x="468313" y="5229225"/>
            <a:ext cx="8027987" cy="596900"/>
          </a:xfrm>
          <a:prstGeom prst="rect">
            <a:avLst/>
          </a:prstGeom>
          <a:solidFill>
            <a:srgbClr val="9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700"/>
              <a:t>Vengono definite le </a:t>
            </a:r>
            <a:r>
              <a:rPr lang="it-IT" altLang="it-IT" sz="1700" b="1"/>
              <a:t>condizioni limite di impiego </a:t>
            </a:r>
            <a:r>
              <a:rPr lang="it-IT" altLang="it-IT" sz="1700"/>
              <a:t>(temperatura, umidità, ecc.) entro cui il trasduttore funziona correttamente.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6" name="Picture 4" descr="img65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850" y="1628775"/>
            <a:ext cx="5473700" cy="2693988"/>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90118" name="Rectangle 6"/>
          <p:cNvSpPr>
            <a:spLocks noChangeArrowheads="1"/>
          </p:cNvSpPr>
          <p:nvPr/>
        </p:nvSpPr>
        <p:spPr bwMode="auto">
          <a:xfrm>
            <a:off x="684213" y="620713"/>
            <a:ext cx="7920037" cy="576262"/>
          </a:xfrm>
          <a:prstGeom prst="rect">
            <a:avLst/>
          </a:prstGeom>
          <a:solidFill>
            <a:schemeClr val="accent1">
              <a:alpha val="30000"/>
            </a:scheme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b="1"/>
              <a:t>Regolazione a catena aperta dove la grandezza viene regolata in funzione di due valori limiti, livello minimo e massimo</a:t>
            </a:r>
            <a:r>
              <a:rPr lang="it-IT" altLang="it-IT" sz="1200"/>
              <a:t>    </a:t>
            </a:r>
          </a:p>
        </p:txBody>
      </p:sp>
      <p:sp>
        <p:nvSpPr>
          <p:cNvPr id="90119" name="Rectangle 7"/>
          <p:cNvSpPr>
            <a:spLocks noChangeArrowheads="1"/>
          </p:cNvSpPr>
          <p:nvPr/>
        </p:nvSpPr>
        <p:spPr bwMode="auto">
          <a:xfrm>
            <a:off x="6046788" y="1700213"/>
            <a:ext cx="3097212" cy="2376487"/>
          </a:xfrm>
          <a:prstGeom prst="rect">
            <a:avLst/>
          </a:prstGeom>
          <a:solidFill>
            <a:srgbClr val="BBE0E3">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a:t>Quale esempio di un controllo discontinuo  si consideri un </a:t>
            </a:r>
            <a:r>
              <a:rPr lang="it-IT" altLang="it-IT" sz="1200" b="1"/>
              <a:t>serbatoio</a:t>
            </a:r>
            <a:r>
              <a:rPr lang="it-IT" altLang="it-IT" sz="1200"/>
              <a:t> di aria compressa facente parte di un impianto pneumatico ; il compressore dovrà entrare in funzione quando </a:t>
            </a:r>
            <a:r>
              <a:rPr lang="it-IT" altLang="it-IT" sz="1200" b="1"/>
              <a:t>la pressione</a:t>
            </a:r>
            <a:r>
              <a:rPr lang="it-IT" altLang="it-IT" sz="1200"/>
              <a:t> nel serbatoio ha raggiunto  il valore minimo ed arrestarsi al raggiungimento di un valore massimo.</a:t>
            </a:r>
            <a:br>
              <a:rPr lang="it-IT" altLang="it-IT" sz="1200"/>
            </a:br>
            <a:r>
              <a:rPr lang="it-IT" altLang="it-IT" sz="1200"/>
              <a:t>Il tutto può essere realizzato con un pressostato disposto come in figura.</a:t>
            </a:r>
          </a:p>
        </p:txBody>
      </p:sp>
      <p:sp>
        <p:nvSpPr>
          <p:cNvPr id="90120" name="Rectangle 8"/>
          <p:cNvSpPr>
            <a:spLocks noChangeArrowheads="1"/>
          </p:cNvSpPr>
          <p:nvPr/>
        </p:nvSpPr>
        <p:spPr bwMode="auto">
          <a:xfrm>
            <a:off x="468313" y="4652963"/>
            <a:ext cx="7920037" cy="1152525"/>
          </a:xfrm>
          <a:prstGeom prst="rect">
            <a:avLst/>
          </a:prstGeom>
          <a:solidFill>
            <a:srgbClr val="FFFF66">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 Quando il valore della pressione, in seguito allo svuotamento del serbatoio si abbassa ad un valore minimo, nel pressostato si attiva il contatto NA  S0A  e parte il motore collegato al compressore.</a:t>
            </a:r>
            <a:br>
              <a:rPr lang="it-IT" altLang="it-IT" sz="1200"/>
            </a:br>
            <a:r>
              <a:rPr lang="it-IT" altLang="it-IT" sz="1200"/>
              <a:t/>
            </a:r>
            <a:br>
              <a:rPr lang="it-IT" altLang="it-IT" sz="1200"/>
            </a:br>
            <a:r>
              <a:rPr lang="it-IT" altLang="it-IT" sz="1200"/>
              <a:t>- Quando il valore della pressione, in seguito al riempimento del serbatoio raggiunge  un valore massimo, nel pressostato si attiva il contatto NC   S1A  e si arresta  il motore collegato al compressore.</a:t>
            </a:r>
            <a:br>
              <a:rPr lang="it-IT" altLang="it-IT" sz="1200"/>
            </a:br>
            <a:endParaRPr lang="it-IT" altLang="it-IT" sz="1200"/>
          </a:p>
        </p:txBody>
      </p:sp>
      <p:sp>
        <p:nvSpPr>
          <p:cNvPr id="90121" name="Rectangle 9"/>
          <p:cNvSpPr>
            <a:spLocks noChangeArrowheads="1"/>
          </p:cNvSpPr>
          <p:nvPr/>
        </p:nvSpPr>
        <p:spPr bwMode="auto">
          <a:xfrm>
            <a:off x="250825" y="3860800"/>
            <a:ext cx="971550" cy="4318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Circuito di</a:t>
            </a:r>
            <a:br>
              <a:rPr lang="it-IT" altLang="it-IT" sz="1200"/>
            </a:br>
            <a:r>
              <a:rPr lang="it-IT" altLang="it-IT" sz="1200"/>
              <a:t> comando</a:t>
            </a:r>
          </a:p>
        </p:txBody>
      </p:sp>
      <p:sp>
        <p:nvSpPr>
          <p:cNvPr id="90122" name="Rectangle 10"/>
          <p:cNvSpPr>
            <a:spLocks noChangeArrowheads="1"/>
          </p:cNvSpPr>
          <p:nvPr/>
        </p:nvSpPr>
        <p:spPr bwMode="auto">
          <a:xfrm>
            <a:off x="1547813" y="3860800"/>
            <a:ext cx="971550" cy="4318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Circuito di  </a:t>
            </a:r>
            <a:br>
              <a:rPr lang="it-IT" altLang="it-IT" sz="1200"/>
            </a:br>
            <a:r>
              <a:rPr lang="it-IT" altLang="it-IT" sz="1200"/>
              <a:t>   potenza</a:t>
            </a:r>
          </a:p>
        </p:txBody>
      </p:sp>
      <p:sp>
        <p:nvSpPr>
          <p:cNvPr id="90123" name="Rectangle 11"/>
          <p:cNvSpPr>
            <a:spLocks noChangeArrowheads="1"/>
          </p:cNvSpPr>
          <p:nvPr/>
        </p:nvSpPr>
        <p:spPr bwMode="auto">
          <a:xfrm>
            <a:off x="3924300" y="3860800"/>
            <a:ext cx="971550" cy="4318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Circuito pneumatico</a:t>
            </a:r>
          </a:p>
        </p:txBody>
      </p:sp>
      <p:sp>
        <p:nvSpPr>
          <p:cNvPr id="90124" name="Rectangle 12"/>
          <p:cNvSpPr>
            <a:spLocks noChangeArrowheads="1"/>
          </p:cNvSpPr>
          <p:nvPr/>
        </p:nvSpPr>
        <p:spPr bwMode="auto">
          <a:xfrm>
            <a:off x="3059113" y="1628775"/>
            <a:ext cx="1081087" cy="2159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buFontTx/>
              <a:buChar char="-"/>
            </a:pPr>
            <a:r>
              <a:rPr lang="it-IT" altLang="it-IT" sz="1200"/>
              <a:t>pressostato</a:t>
            </a:r>
          </a:p>
        </p:txBody>
      </p:sp>
      <p:sp>
        <p:nvSpPr>
          <p:cNvPr id="90125" name="Line 13"/>
          <p:cNvSpPr>
            <a:spLocks noChangeShapeType="1"/>
          </p:cNvSpPr>
          <p:nvPr/>
        </p:nvSpPr>
        <p:spPr bwMode="auto">
          <a:xfrm>
            <a:off x="3635375" y="1844675"/>
            <a:ext cx="0" cy="8636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ChangeArrowheads="1"/>
          </p:cNvSpPr>
          <p:nvPr/>
        </p:nvSpPr>
        <p:spPr bwMode="auto">
          <a:xfrm>
            <a:off x="1116013" y="620713"/>
            <a:ext cx="1514475" cy="376237"/>
          </a:xfrm>
          <a:prstGeom prst="rect">
            <a:avLst/>
          </a:prstGeom>
          <a:solidFill>
            <a:srgbClr val="E9F2B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Sovraccarico</a:t>
            </a:r>
          </a:p>
        </p:txBody>
      </p:sp>
      <p:sp>
        <p:nvSpPr>
          <p:cNvPr id="74757" name="Rectangle 5"/>
          <p:cNvSpPr>
            <a:spLocks noChangeArrowheads="1"/>
          </p:cNvSpPr>
          <p:nvPr/>
        </p:nvSpPr>
        <p:spPr bwMode="auto">
          <a:xfrm>
            <a:off x="684213" y="1125538"/>
            <a:ext cx="8027987" cy="596900"/>
          </a:xfrm>
          <a:prstGeom prst="rect">
            <a:avLst/>
          </a:prstGeom>
          <a:solidFill>
            <a:srgbClr val="E9F2B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700"/>
              <a:t>E’ </a:t>
            </a:r>
            <a:r>
              <a:rPr lang="it-IT" altLang="it-IT" sz="1700" b="1"/>
              <a:t>il valore massimo</a:t>
            </a:r>
            <a:r>
              <a:rPr lang="it-IT" altLang="it-IT" sz="1700"/>
              <a:t> del segnale d’ingresso, oltre il campo di misura, che può essere applicato senza che il trasduttore si danneggi.</a:t>
            </a:r>
          </a:p>
        </p:txBody>
      </p:sp>
      <p:sp>
        <p:nvSpPr>
          <p:cNvPr id="74758" name="Rectangle 6"/>
          <p:cNvSpPr>
            <a:spLocks noChangeArrowheads="1"/>
          </p:cNvSpPr>
          <p:nvPr/>
        </p:nvSpPr>
        <p:spPr bwMode="auto">
          <a:xfrm>
            <a:off x="1116013" y="2349500"/>
            <a:ext cx="1247775" cy="376238"/>
          </a:xfrm>
          <a:prstGeom prst="rect">
            <a:avLst/>
          </a:prstGeom>
          <a:solidFill>
            <a:srgbClr val="9F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Affidabilità</a:t>
            </a:r>
          </a:p>
        </p:txBody>
      </p:sp>
      <p:sp>
        <p:nvSpPr>
          <p:cNvPr id="74759" name="Rectangle 7"/>
          <p:cNvSpPr>
            <a:spLocks noChangeArrowheads="1"/>
          </p:cNvSpPr>
          <p:nvPr/>
        </p:nvSpPr>
        <p:spPr bwMode="auto">
          <a:xfrm>
            <a:off x="755650" y="2852738"/>
            <a:ext cx="8099425" cy="863600"/>
          </a:xfrm>
          <a:prstGeom prst="rect">
            <a:avLst/>
          </a:prstGeom>
          <a:solidFill>
            <a:srgbClr val="9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700"/>
              <a:t>E’ legata alla variazione dei parametri del trasduttore con l’uso e nel tempo.L’affidabilità è tanto maggiore quanto più i parametri dei componenti risultano costanti nel tempo a parità di condizioni ambientali</a:t>
            </a:r>
          </a:p>
        </p:txBody>
      </p:sp>
      <p:sp>
        <p:nvSpPr>
          <p:cNvPr id="74760" name="Rectangle 8"/>
          <p:cNvSpPr>
            <a:spLocks noChangeArrowheads="1"/>
          </p:cNvSpPr>
          <p:nvPr/>
        </p:nvSpPr>
        <p:spPr bwMode="auto">
          <a:xfrm>
            <a:off x="900113" y="4221163"/>
            <a:ext cx="2301875" cy="376237"/>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Vita di un trasduttore</a:t>
            </a:r>
          </a:p>
        </p:txBody>
      </p:sp>
      <p:sp>
        <p:nvSpPr>
          <p:cNvPr id="74761" name="Rectangle 9"/>
          <p:cNvSpPr>
            <a:spLocks noChangeArrowheads="1"/>
          </p:cNvSpPr>
          <p:nvPr/>
        </p:nvSpPr>
        <p:spPr bwMode="auto">
          <a:xfrm>
            <a:off x="755650" y="4797425"/>
            <a:ext cx="8027988" cy="792163"/>
          </a:xfrm>
          <a:prstGeom prst="rec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700"/>
              <a:t>E’ il tempo espresso in ore, o più spesso in numero di cicli, numero di giri ecc. , oltre il quale non è più garantito il corretto funzionamento del trasduttore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Rectangle 4"/>
          <p:cNvSpPr>
            <a:spLocks noChangeArrowheads="1"/>
          </p:cNvSpPr>
          <p:nvPr/>
        </p:nvSpPr>
        <p:spPr bwMode="auto">
          <a:xfrm>
            <a:off x="1187450" y="260350"/>
            <a:ext cx="1603375" cy="376238"/>
          </a:xfrm>
          <a:prstGeom prst="rect">
            <a:avLst/>
          </a:prstGeom>
          <a:solidFill>
            <a:srgbClr val="E9F2B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La risoluzione</a:t>
            </a:r>
          </a:p>
        </p:txBody>
      </p:sp>
      <p:sp>
        <p:nvSpPr>
          <p:cNvPr id="75781" name="Rectangle 5"/>
          <p:cNvSpPr>
            <a:spLocks noChangeArrowheads="1"/>
          </p:cNvSpPr>
          <p:nvPr/>
        </p:nvSpPr>
        <p:spPr bwMode="auto">
          <a:xfrm>
            <a:off x="395288" y="692150"/>
            <a:ext cx="8027987"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300"/>
              <a:t>In un trasduttore l’uscita non varia mai con continuità, ma presenta sempre una certa discontinuità, anche se molto piccola, tra un valore e il successivo. Si ha cioè un andamento a gradino per cui si verifica che a due valori diversi di ingresso, tra di loro diversi, corrisponda una stessa uscita.</a:t>
            </a:r>
          </a:p>
        </p:txBody>
      </p:sp>
      <p:sp>
        <p:nvSpPr>
          <p:cNvPr id="75783" name="Line 7"/>
          <p:cNvSpPr>
            <a:spLocks noChangeShapeType="1"/>
          </p:cNvSpPr>
          <p:nvPr/>
        </p:nvSpPr>
        <p:spPr bwMode="auto">
          <a:xfrm flipV="1">
            <a:off x="900113" y="1989138"/>
            <a:ext cx="0" cy="28082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84" name="Line 8"/>
          <p:cNvSpPr>
            <a:spLocks noChangeShapeType="1"/>
          </p:cNvSpPr>
          <p:nvPr/>
        </p:nvSpPr>
        <p:spPr bwMode="auto">
          <a:xfrm>
            <a:off x="900113" y="4797425"/>
            <a:ext cx="3095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85" name="Rectangle 9"/>
          <p:cNvSpPr>
            <a:spLocks noChangeArrowheads="1"/>
          </p:cNvSpPr>
          <p:nvPr/>
        </p:nvSpPr>
        <p:spPr bwMode="auto">
          <a:xfrm>
            <a:off x="539750" y="1989138"/>
            <a:ext cx="2889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it-IT" altLang="it-IT" sz="1600"/>
              <a:t>U</a:t>
            </a:r>
          </a:p>
        </p:txBody>
      </p:sp>
      <p:sp>
        <p:nvSpPr>
          <p:cNvPr id="75786" name="Rectangle 10"/>
          <p:cNvSpPr>
            <a:spLocks noChangeArrowheads="1"/>
          </p:cNvSpPr>
          <p:nvPr/>
        </p:nvSpPr>
        <p:spPr bwMode="auto">
          <a:xfrm>
            <a:off x="4067175" y="4581525"/>
            <a:ext cx="234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i</a:t>
            </a:r>
          </a:p>
        </p:txBody>
      </p:sp>
      <p:sp>
        <p:nvSpPr>
          <p:cNvPr id="75787" name="Line 11"/>
          <p:cNvSpPr>
            <a:spLocks noChangeShapeType="1"/>
          </p:cNvSpPr>
          <p:nvPr/>
        </p:nvSpPr>
        <p:spPr bwMode="auto">
          <a:xfrm flipV="1">
            <a:off x="900113" y="2924175"/>
            <a:ext cx="3527425" cy="1873250"/>
          </a:xfrm>
          <a:prstGeom prst="line">
            <a:avLst/>
          </a:prstGeom>
          <a:noFill/>
          <a:ln w="9525">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88" name="Line 12"/>
          <p:cNvSpPr>
            <a:spLocks noChangeShapeType="1"/>
          </p:cNvSpPr>
          <p:nvPr/>
        </p:nvSpPr>
        <p:spPr bwMode="auto">
          <a:xfrm flipV="1">
            <a:off x="1042988" y="4581525"/>
            <a:ext cx="0" cy="215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89" name="Line 13"/>
          <p:cNvSpPr>
            <a:spLocks noChangeShapeType="1"/>
          </p:cNvSpPr>
          <p:nvPr/>
        </p:nvSpPr>
        <p:spPr bwMode="auto">
          <a:xfrm>
            <a:off x="1042988" y="4581525"/>
            <a:ext cx="43338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0" name="Line 14"/>
          <p:cNvSpPr>
            <a:spLocks noChangeShapeType="1"/>
          </p:cNvSpPr>
          <p:nvPr/>
        </p:nvSpPr>
        <p:spPr bwMode="auto">
          <a:xfrm flipV="1">
            <a:off x="1476375" y="4292600"/>
            <a:ext cx="0" cy="2889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1" name="Line 15"/>
          <p:cNvSpPr>
            <a:spLocks noChangeShapeType="1"/>
          </p:cNvSpPr>
          <p:nvPr/>
        </p:nvSpPr>
        <p:spPr bwMode="auto">
          <a:xfrm>
            <a:off x="1476375" y="4292600"/>
            <a:ext cx="50323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2" name="Line 16"/>
          <p:cNvSpPr>
            <a:spLocks noChangeShapeType="1"/>
          </p:cNvSpPr>
          <p:nvPr/>
        </p:nvSpPr>
        <p:spPr bwMode="auto">
          <a:xfrm flipV="1">
            <a:off x="1979613" y="4149725"/>
            <a:ext cx="0" cy="1428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3" name="Line 17"/>
          <p:cNvSpPr>
            <a:spLocks noChangeShapeType="1"/>
          </p:cNvSpPr>
          <p:nvPr/>
        </p:nvSpPr>
        <p:spPr bwMode="auto">
          <a:xfrm>
            <a:off x="1979613" y="4149725"/>
            <a:ext cx="431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4" name="Line 18"/>
          <p:cNvSpPr>
            <a:spLocks noChangeShapeType="1"/>
          </p:cNvSpPr>
          <p:nvPr/>
        </p:nvSpPr>
        <p:spPr bwMode="auto">
          <a:xfrm flipV="1">
            <a:off x="2411413" y="3789363"/>
            <a:ext cx="0" cy="36036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5" name="Line 19"/>
          <p:cNvSpPr>
            <a:spLocks noChangeShapeType="1"/>
          </p:cNvSpPr>
          <p:nvPr/>
        </p:nvSpPr>
        <p:spPr bwMode="auto">
          <a:xfrm>
            <a:off x="2411413" y="3789363"/>
            <a:ext cx="50482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6" name="Line 20"/>
          <p:cNvSpPr>
            <a:spLocks noChangeShapeType="1"/>
          </p:cNvSpPr>
          <p:nvPr/>
        </p:nvSpPr>
        <p:spPr bwMode="auto">
          <a:xfrm flipV="1">
            <a:off x="2916238" y="3573463"/>
            <a:ext cx="0" cy="215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7" name="Line 21"/>
          <p:cNvSpPr>
            <a:spLocks noChangeShapeType="1"/>
          </p:cNvSpPr>
          <p:nvPr/>
        </p:nvSpPr>
        <p:spPr bwMode="auto">
          <a:xfrm>
            <a:off x="2916238" y="3573463"/>
            <a:ext cx="431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8" name="Line 22"/>
          <p:cNvSpPr>
            <a:spLocks noChangeShapeType="1"/>
          </p:cNvSpPr>
          <p:nvPr/>
        </p:nvSpPr>
        <p:spPr bwMode="auto">
          <a:xfrm flipV="1">
            <a:off x="3348038" y="3357563"/>
            <a:ext cx="0" cy="21590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799" name="Line 23"/>
          <p:cNvSpPr>
            <a:spLocks noChangeShapeType="1"/>
          </p:cNvSpPr>
          <p:nvPr/>
        </p:nvSpPr>
        <p:spPr bwMode="auto">
          <a:xfrm>
            <a:off x="3348038" y="3357563"/>
            <a:ext cx="4318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00" name="Line 24"/>
          <p:cNvSpPr>
            <a:spLocks noChangeShapeType="1"/>
          </p:cNvSpPr>
          <p:nvPr/>
        </p:nvSpPr>
        <p:spPr bwMode="auto">
          <a:xfrm flipV="1">
            <a:off x="3779838" y="3068638"/>
            <a:ext cx="0" cy="2889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01" name="Line 25"/>
          <p:cNvSpPr>
            <a:spLocks noChangeShapeType="1"/>
          </p:cNvSpPr>
          <p:nvPr/>
        </p:nvSpPr>
        <p:spPr bwMode="auto">
          <a:xfrm>
            <a:off x="3779838" y="3068638"/>
            <a:ext cx="64770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02" name="Line 26"/>
          <p:cNvSpPr>
            <a:spLocks noChangeShapeType="1"/>
          </p:cNvSpPr>
          <p:nvPr/>
        </p:nvSpPr>
        <p:spPr bwMode="auto">
          <a:xfrm>
            <a:off x="2411413" y="4149725"/>
            <a:ext cx="0" cy="64770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03" name="Line 27"/>
          <p:cNvSpPr>
            <a:spLocks noChangeShapeType="1"/>
          </p:cNvSpPr>
          <p:nvPr/>
        </p:nvSpPr>
        <p:spPr bwMode="auto">
          <a:xfrm>
            <a:off x="2916238" y="3789363"/>
            <a:ext cx="0" cy="10080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04" name="Line 28"/>
          <p:cNvSpPr>
            <a:spLocks noChangeShapeType="1"/>
          </p:cNvSpPr>
          <p:nvPr/>
        </p:nvSpPr>
        <p:spPr bwMode="auto">
          <a:xfrm flipH="1">
            <a:off x="900113" y="3789363"/>
            <a:ext cx="15113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05" name="Line 29"/>
          <p:cNvSpPr>
            <a:spLocks noChangeShapeType="1"/>
          </p:cNvSpPr>
          <p:nvPr/>
        </p:nvSpPr>
        <p:spPr bwMode="auto">
          <a:xfrm flipH="1">
            <a:off x="900113" y="3068638"/>
            <a:ext cx="28067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06" name="Rectangle 30"/>
          <p:cNvSpPr>
            <a:spLocks noChangeArrowheads="1"/>
          </p:cNvSpPr>
          <p:nvPr/>
        </p:nvSpPr>
        <p:spPr bwMode="auto">
          <a:xfrm>
            <a:off x="250825" y="3573463"/>
            <a:ext cx="2936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sz="1200"/>
              <a:t>U</a:t>
            </a:r>
          </a:p>
        </p:txBody>
      </p:sp>
      <p:sp>
        <p:nvSpPr>
          <p:cNvPr id="75807" name="Rectangle 31"/>
          <p:cNvSpPr>
            <a:spLocks noChangeArrowheads="1"/>
          </p:cNvSpPr>
          <p:nvPr/>
        </p:nvSpPr>
        <p:spPr bwMode="auto">
          <a:xfrm>
            <a:off x="250825" y="2924175"/>
            <a:ext cx="5810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sz="1200"/>
              <a:t>Umax</a:t>
            </a:r>
          </a:p>
        </p:txBody>
      </p:sp>
      <p:sp>
        <p:nvSpPr>
          <p:cNvPr id="75808" name="Rectangle 32"/>
          <p:cNvSpPr>
            <a:spLocks noChangeArrowheads="1"/>
          </p:cNvSpPr>
          <p:nvPr/>
        </p:nvSpPr>
        <p:spPr bwMode="auto">
          <a:xfrm>
            <a:off x="2195513" y="4868863"/>
            <a:ext cx="3016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sz="1200"/>
              <a:t>i1</a:t>
            </a:r>
          </a:p>
        </p:txBody>
      </p:sp>
      <p:sp>
        <p:nvSpPr>
          <p:cNvPr id="75809" name="Rectangle 33"/>
          <p:cNvSpPr>
            <a:spLocks noChangeArrowheads="1"/>
          </p:cNvSpPr>
          <p:nvPr/>
        </p:nvSpPr>
        <p:spPr bwMode="auto">
          <a:xfrm>
            <a:off x="2771775" y="4868863"/>
            <a:ext cx="3016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sz="1200"/>
              <a:t>i2</a:t>
            </a:r>
          </a:p>
        </p:txBody>
      </p:sp>
      <p:sp>
        <p:nvSpPr>
          <p:cNvPr id="75810" name="Rectangle 34"/>
          <p:cNvSpPr>
            <a:spLocks noChangeArrowheads="1"/>
          </p:cNvSpPr>
          <p:nvPr/>
        </p:nvSpPr>
        <p:spPr bwMode="auto">
          <a:xfrm>
            <a:off x="5292725" y="1989138"/>
            <a:ext cx="3095625" cy="1223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300"/>
              <a:t>Dal grafico si vede che per tutti i valori di i compresi tra i1 e i2, l’uscita è sempre la stessa.</a:t>
            </a:r>
          </a:p>
          <a:p>
            <a:pPr>
              <a:buFont typeface="Wingdings" panose="05000000000000000000" pitchFamily="2" charset="2"/>
              <a:buChar char="Ø"/>
            </a:pPr>
            <a:r>
              <a:rPr lang="it-IT" altLang="it-IT" sz="1300"/>
              <a:t>La quantità </a:t>
            </a:r>
            <a:r>
              <a:rPr lang="el-GR" altLang="it-IT" sz="1300"/>
              <a:t>Δ</a:t>
            </a:r>
            <a:r>
              <a:rPr lang="it-IT" altLang="it-IT" sz="1300"/>
              <a:t>i normalmente non è costante, ma variabile nel campo dei valori misurabili.</a:t>
            </a:r>
          </a:p>
        </p:txBody>
      </p:sp>
      <p:sp>
        <p:nvSpPr>
          <p:cNvPr id="75811" name="Rectangle 35"/>
          <p:cNvSpPr>
            <a:spLocks noChangeArrowheads="1"/>
          </p:cNvSpPr>
          <p:nvPr/>
        </p:nvSpPr>
        <p:spPr bwMode="auto">
          <a:xfrm>
            <a:off x="2484438" y="4292600"/>
            <a:ext cx="3619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l-GR" altLang="it-IT" sz="1200"/>
              <a:t>Δ</a:t>
            </a:r>
            <a:r>
              <a:rPr lang="it-IT" altLang="it-IT" sz="1200"/>
              <a:t>i </a:t>
            </a:r>
          </a:p>
        </p:txBody>
      </p:sp>
      <p:sp>
        <p:nvSpPr>
          <p:cNvPr id="75812" name="Line 36"/>
          <p:cNvSpPr>
            <a:spLocks noChangeShapeType="1"/>
          </p:cNvSpPr>
          <p:nvPr/>
        </p:nvSpPr>
        <p:spPr bwMode="auto">
          <a:xfrm flipH="1">
            <a:off x="2411413" y="4508500"/>
            <a:ext cx="5048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13" name="Line 37"/>
          <p:cNvSpPr>
            <a:spLocks noChangeShapeType="1"/>
          </p:cNvSpPr>
          <p:nvPr/>
        </p:nvSpPr>
        <p:spPr bwMode="auto">
          <a:xfrm>
            <a:off x="2484438" y="4508500"/>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14" name="Rectangle 38"/>
          <p:cNvSpPr>
            <a:spLocks noChangeArrowheads="1"/>
          </p:cNvSpPr>
          <p:nvPr/>
        </p:nvSpPr>
        <p:spPr bwMode="auto">
          <a:xfrm>
            <a:off x="5148263" y="3716338"/>
            <a:ext cx="3095625" cy="129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300"/>
              <a:t>Viene definita come risoluzione percentuale di un trasduttore il rapporto tra la quantità </a:t>
            </a:r>
            <a:r>
              <a:rPr lang="el-GR" altLang="it-IT" sz="1300"/>
              <a:t>Δ</a:t>
            </a:r>
            <a:r>
              <a:rPr lang="it-IT" altLang="it-IT" sz="1300"/>
              <a:t>i e il valore massimo misurabile.</a:t>
            </a:r>
          </a:p>
          <a:p>
            <a:pPr>
              <a:buFont typeface="Wingdings" panose="05000000000000000000" pitchFamily="2" charset="2"/>
              <a:buChar char="Ø"/>
            </a:pPr>
            <a:endParaRPr lang="it-IT" altLang="it-IT" sz="1300"/>
          </a:p>
          <a:p>
            <a:pPr>
              <a:buFont typeface="Wingdings" panose="05000000000000000000" pitchFamily="2" charset="2"/>
              <a:buChar char="Ø"/>
            </a:pPr>
            <a:r>
              <a:rPr lang="it-IT" altLang="it-IT" sz="1300" b="1"/>
              <a:t>R</a:t>
            </a:r>
            <a:r>
              <a:rPr lang="it-IT" altLang="it-IT" sz="1300"/>
              <a:t> = 100     </a:t>
            </a:r>
          </a:p>
          <a:p>
            <a:pPr>
              <a:buFont typeface="Wingdings" panose="05000000000000000000" pitchFamily="2" charset="2"/>
              <a:buChar char="Ø"/>
            </a:pPr>
            <a:endParaRPr lang="it-IT" altLang="it-IT" sz="1300"/>
          </a:p>
        </p:txBody>
      </p:sp>
      <p:sp>
        <p:nvSpPr>
          <p:cNvPr id="75815" name="Rectangle 39"/>
          <p:cNvSpPr>
            <a:spLocks noChangeArrowheads="1"/>
          </p:cNvSpPr>
          <p:nvPr/>
        </p:nvSpPr>
        <p:spPr bwMode="auto">
          <a:xfrm>
            <a:off x="6516688" y="4559300"/>
            <a:ext cx="4048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el-GR" altLang="it-IT" sz="1400" b="1"/>
              <a:t>Δ</a:t>
            </a:r>
            <a:r>
              <a:rPr lang="it-IT" altLang="it-IT" sz="1400" b="1"/>
              <a:t>i</a:t>
            </a:r>
            <a:r>
              <a:rPr lang="it-IT" altLang="it-IT" sz="1200"/>
              <a:t> </a:t>
            </a:r>
          </a:p>
        </p:txBody>
      </p:sp>
      <p:sp>
        <p:nvSpPr>
          <p:cNvPr id="75816" name="Line 40"/>
          <p:cNvSpPr>
            <a:spLocks noChangeShapeType="1"/>
          </p:cNvSpPr>
          <p:nvPr/>
        </p:nvSpPr>
        <p:spPr bwMode="auto">
          <a:xfrm>
            <a:off x="6443663" y="4868863"/>
            <a:ext cx="64928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75817" name="Rectangle 41"/>
          <p:cNvSpPr>
            <a:spLocks noChangeArrowheads="1"/>
          </p:cNvSpPr>
          <p:nvPr/>
        </p:nvSpPr>
        <p:spPr bwMode="auto">
          <a:xfrm>
            <a:off x="6443663" y="4868863"/>
            <a:ext cx="6683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sz="1400" b="1"/>
              <a:t>Umax</a:t>
            </a:r>
          </a:p>
        </p:txBody>
      </p:sp>
      <p:sp>
        <p:nvSpPr>
          <p:cNvPr id="75818" name="Rectangle 42"/>
          <p:cNvSpPr>
            <a:spLocks noChangeArrowheads="1"/>
          </p:cNvSpPr>
          <p:nvPr/>
        </p:nvSpPr>
        <p:spPr bwMode="auto">
          <a:xfrm>
            <a:off x="179388" y="5445125"/>
            <a:ext cx="8569325"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300"/>
              <a:t>Se ad esempio abbiamo un trasduttore con fondoscala = 10 Volt ed ha una risoluzione  R =0.04%</a:t>
            </a:r>
          </a:p>
          <a:p>
            <a:pPr>
              <a:buFont typeface="Wingdings" panose="05000000000000000000" pitchFamily="2" charset="2"/>
              <a:buChar char="Ø"/>
            </a:pPr>
            <a:r>
              <a:rPr lang="el-GR" altLang="it-IT" sz="1500" b="1"/>
              <a:t>Δ</a:t>
            </a:r>
            <a:r>
              <a:rPr lang="it-IT" altLang="it-IT" sz="1500" b="1"/>
              <a:t>i = 0.04 x 10 / 100 = 0.004 Volt Vuol dire che il nostro trasduttore è in grado apprezzare una variazione di ingresso pari a 0.004 Volt</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p:cNvSpPr>
            <a:spLocks noChangeArrowheads="1"/>
          </p:cNvSpPr>
          <p:nvPr/>
        </p:nvSpPr>
        <p:spPr bwMode="auto">
          <a:xfrm>
            <a:off x="971550" y="188913"/>
            <a:ext cx="3790950" cy="366712"/>
          </a:xfrm>
          <a:prstGeom prst="rect">
            <a:avLst/>
          </a:prstGeom>
          <a:solidFill>
            <a:srgbClr val="E9F2B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it-IT" altLang="it-IT"/>
              <a:t>La precisione o classe di precisione</a:t>
            </a:r>
          </a:p>
        </p:txBody>
      </p:sp>
      <p:sp>
        <p:nvSpPr>
          <p:cNvPr id="76805" name="Rectangle 5"/>
          <p:cNvSpPr>
            <a:spLocks noChangeArrowheads="1"/>
          </p:cNvSpPr>
          <p:nvPr/>
        </p:nvSpPr>
        <p:spPr bwMode="auto">
          <a:xfrm>
            <a:off x="323850" y="549275"/>
            <a:ext cx="8027988"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Char char="Ø"/>
            </a:pPr>
            <a:r>
              <a:rPr lang="it-IT" altLang="it-IT" sz="1300"/>
              <a:t>E’ data dal rapporto percentuale tra l’errore medio assoluto </a:t>
            </a:r>
            <a:r>
              <a:rPr lang="it-IT" altLang="it-IT" sz="1700" b="1"/>
              <a:t>e</a:t>
            </a:r>
            <a:r>
              <a:rPr lang="it-IT" altLang="it-IT" sz="1700" b="1" baseline="-25000"/>
              <a:t>m</a:t>
            </a:r>
            <a:r>
              <a:rPr lang="it-IT" altLang="it-IT" sz="1300"/>
              <a:t> e il fondo scala </a:t>
            </a:r>
            <a:r>
              <a:rPr lang="it-IT" altLang="it-IT" sz="1700" b="1"/>
              <a:t>U</a:t>
            </a:r>
            <a:r>
              <a:rPr lang="it-IT" altLang="it-IT" sz="1700" b="1" baseline="-25000"/>
              <a:t>max</a:t>
            </a:r>
          </a:p>
        </p:txBody>
      </p:sp>
      <p:sp>
        <p:nvSpPr>
          <p:cNvPr id="76806" name="Rectangle 6"/>
          <p:cNvSpPr>
            <a:spLocks noChangeArrowheads="1"/>
          </p:cNvSpPr>
          <p:nvPr/>
        </p:nvSpPr>
        <p:spPr bwMode="auto">
          <a:xfrm>
            <a:off x="2411413" y="1052513"/>
            <a:ext cx="3095625" cy="360362"/>
          </a:xfrm>
          <a:prstGeom prst="rect">
            <a:avLst/>
          </a:prstGeom>
          <a:solidFill>
            <a:srgbClr val="E9F2B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None/>
            </a:pPr>
            <a:r>
              <a:rPr lang="it-IT" altLang="it-IT" sz="1300"/>
              <a:t>           </a:t>
            </a:r>
            <a:r>
              <a:rPr lang="it-IT" altLang="it-IT" sz="1700"/>
              <a:t>p</a:t>
            </a:r>
            <a:r>
              <a:rPr lang="it-IT" altLang="it-IT" sz="1300"/>
              <a:t> = </a:t>
            </a:r>
            <a:r>
              <a:rPr lang="it-IT" altLang="it-IT" sz="1700" b="1"/>
              <a:t>e</a:t>
            </a:r>
            <a:r>
              <a:rPr lang="it-IT" altLang="it-IT" sz="1700" b="1" baseline="-25000"/>
              <a:t>m</a:t>
            </a:r>
            <a:r>
              <a:rPr lang="it-IT" altLang="it-IT" sz="1300"/>
              <a:t> 100 / </a:t>
            </a:r>
            <a:r>
              <a:rPr lang="it-IT" altLang="it-IT" sz="1700" b="1"/>
              <a:t>U</a:t>
            </a:r>
            <a:r>
              <a:rPr lang="it-IT" altLang="it-IT" sz="1700" b="1" baseline="-25000"/>
              <a:t>max</a:t>
            </a:r>
          </a:p>
        </p:txBody>
      </p:sp>
      <p:sp>
        <p:nvSpPr>
          <p:cNvPr id="76807" name="Rectangle 7"/>
          <p:cNvSpPr>
            <a:spLocks noChangeArrowheads="1"/>
          </p:cNvSpPr>
          <p:nvPr/>
        </p:nvSpPr>
        <p:spPr bwMode="auto">
          <a:xfrm>
            <a:off x="1042988" y="1773238"/>
            <a:ext cx="6337300" cy="2447925"/>
          </a:xfrm>
          <a:prstGeom prst="rect">
            <a:avLst/>
          </a:prstGeom>
          <a:solidFill>
            <a:srgbClr val="FFFF7D"/>
          </a:solidFill>
          <a:ln w="9525">
            <a:solidFill>
              <a:schemeClr val="tx1"/>
            </a:solidFill>
            <a:miter lim="800000"/>
            <a:headEnd/>
            <a:tailEnd/>
          </a:ln>
          <a:effectLst>
            <a:outerShdw dist="107763" dir="18900000" algn="ctr" rotWithShape="0">
              <a:schemeClr val="bg2">
                <a:alpha val="50000"/>
              </a:schemeClr>
            </a:outerShdw>
          </a:effec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None/>
            </a:pPr>
            <a:r>
              <a:rPr lang="it-IT" altLang="it-IT" sz="1300"/>
              <a:t>       Dove </a:t>
            </a:r>
          </a:p>
          <a:p>
            <a:pPr>
              <a:buFont typeface="Wingdings" panose="05000000000000000000" pitchFamily="2" charset="2"/>
              <a:buNone/>
            </a:pPr>
            <a:r>
              <a:rPr lang="it-IT" altLang="it-IT" sz="1700" b="1"/>
              <a:t>e</a:t>
            </a:r>
            <a:r>
              <a:rPr lang="it-IT" altLang="it-IT" sz="1700" b="1" baseline="-25000"/>
              <a:t>m</a:t>
            </a:r>
            <a:r>
              <a:rPr lang="it-IT" altLang="it-IT" sz="1300"/>
              <a:t> –     è l’errore assoluto medio</a:t>
            </a:r>
          </a:p>
          <a:p>
            <a:pPr>
              <a:buFont typeface="Wingdings" panose="05000000000000000000" pitchFamily="2" charset="2"/>
              <a:buNone/>
            </a:pPr>
            <a:r>
              <a:rPr lang="it-IT" altLang="it-IT" sz="1700" b="1"/>
              <a:t>U</a:t>
            </a:r>
            <a:r>
              <a:rPr lang="it-IT" altLang="it-IT" sz="1700" b="1" baseline="-25000"/>
              <a:t>max</a:t>
            </a:r>
            <a:r>
              <a:rPr lang="it-IT" altLang="it-IT" sz="1300"/>
              <a:t> - è il fondo scala</a:t>
            </a:r>
          </a:p>
          <a:p>
            <a:pPr>
              <a:buFont typeface="Wingdings" panose="05000000000000000000" pitchFamily="2" charset="2"/>
              <a:buChar char="Ø"/>
            </a:pPr>
            <a:endParaRPr lang="it-IT" altLang="it-IT" sz="1300"/>
          </a:p>
          <a:p>
            <a:pPr>
              <a:buFont typeface="Wingdings" panose="05000000000000000000" pitchFamily="2" charset="2"/>
              <a:buNone/>
            </a:pPr>
            <a:r>
              <a:rPr lang="it-IT" altLang="it-IT" sz="1300"/>
              <a:t>L’errore medio   </a:t>
            </a:r>
            <a:r>
              <a:rPr lang="it-IT" altLang="it-IT" sz="1700" b="1"/>
              <a:t>e</a:t>
            </a:r>
            <a:r>
              <a:rPr lang="it-IT" altLang="it-IT" sz="1700" b="1" baseline="-25000"/>
              <a:t>m =    </a:t>
            </a:r>
            <a:r>
              <a:rPr lang="it-IT" altLang="it-IT" sz="1700" b="1"/>
              <a:t>V</a:t>
            </a:r>
            <a:r>
              <a:rPr lang="it-IT" altLang="it-IT" sz="1700" b="1" baseline="-25000"/>
              <a:t>m   -   </a:t>
            </a:r>
            <a:r>
              <a:rPr lang="it-IT" altLang="it-IT" sz="1700" b="1"/>
              <a:t>V</a:t>
            </a:r>
            <a:r>
              <a:rPr lang="it-IT" altLang="it-IT" sz="1700" b="1" baseline="-25000"/>
              <a:t> v</a:t>
            </a:r>
          </a:p>
          <a:p>
            <a:pPr>
              <a:buFont typeface="Wingdings" panose="05000000000000000000" pitchFamily="2" charset="2"/>
              <a:buChar char="Ø"/>
            </a:pPr>
            <a:endParaRPr lang="it-IT" altLang="it-IT" sz="1700" b="1" baseline="-25000"/>
          </a:p>
          <a:p>
            <a:pPr>
              <a:buFont typeface="Wingdings" panose="05000000000000000000" pitchFamily="2" charset="2"/>
              <a:buNone/>
            </a:pPr>
            <a:r>
              <a:rPr lang="it-IT" altLang="it-IT" sz="1300"/>
              <a:t>       Dove </a:t>
            </a:r>
          </a:p>
          <a:p>
            <a:pPr>
              <a:buFont typeface="Wingdings" panose="05000000000000000000" pitchFamily="2" charset="2"/>
              <a:buNone/>
            </a:pPr>
            <a:r>
              <a:rPr lang="it-IT" altLang="it-IT" sz="1700" b="1"/>
              <a:t>V</a:t>
            </a:r>
            <a:r>
              <a:rPr lang="it-IT" altLang="it-IT" sz="1700" b="1" baseline="-25000"/>
              <a:t>m  - </a:t>
            </a:r>
            <a:r>
              <a:rPr lang="it-IT" altLang="it-IT" sz="1300"/>
              <a:t>è il </a:t>
            </a:r>
            <a:r>
              <a:rPr lang="it-IT" altLang="it-IT" sz="1300" b="1"/>
              <a:t>valore</a:t>
            </a:r>
            <a:r>
              <a:rPr lang="it-IT" altLang="it-IT" sz="1300"/>
              <a:t> </a:t>
            </a:r>
            <a:r>
              <a:rPr lang="it-IT" altLang="it-IT" sz="1300" b="1"/>
              <a:t>medio</a:t>
            </a:r>
            <a:r>
              <a:rPr lang="it-IT" altLang="it-IT" sz="1300"/>
              <a:t> delle misurazione (numerose) della stessa grandezza</a:t>
            </a:r>
          </a:p>
          <a:p>
            <a:pPr>
              <a:buFont typeface="Wingdings" panose="05000000000000000000" pitchFamily="2" charset="2"/>
              <a:buNone/>
            </a:pPr>
            <a:r>
              <a:rPr lang="it-IT" altLang="it-IT" sz="1700" b="1"/>
              <a:t>V</a:t>
            </a:r>
            <a:r>
              <a:rPr lang="it-IT" altLang="it-IT" sz="1700" b="1" baseline="-25000"/>
              <a:t> v  </a:t>
            </a:r>
            <a:r>
              <a:rPr lang="it-IT" altLang="it-IT" sz="1300" b="1" baseline="-25000"/>
              <a:t>- </a:t>
            </a:r>
            <a:r>
              <a:rPr lang="it-IT" altLang="it-IT" sz="1300"/>
              <a:t>è il </a:t>
            </a:r>
            <a:r>
              <a:rPr lang="it-IT" altLang="it-IT" sz="1300" b="1"/>
              <a:t>valore</a:t>
            </a:r>
            <a:r>
              <a:rPr lang="it-IT" altLang="it-IT" sz="1300"/>
              <a:t> </a:t>
            </a:r>
            <a:r>
              <a:rPr lang="it-IT" altLang="it-IT" sz="1300" b="1"/>
              <a:t>vero</a:t>
            </a:r>
            <a:r>
              <a:rPr lang="it-IT" altLang="it-IT" sz="1300"/>
              <a:t> (calcolato)</a:t>
            </a:r>
            <a:r>
              <a:rPr lang="it-IT" altLang="it-IT" sz="1700"/>
              <a:t> </a:t>
            </a:r>
          </a:p>
        </p:txBody>
      </p:sp>
      <p:sp>
        <p:nvSpPr>
          <p:cNvPr id="76808" name="Rectangle 8"/>
          <p:cNvSpPr>
            <a:spLocks noChangeArrowheads="1"/>
          </p:cNvSpPr>
          <p:nvPr/>
        </p:nvSpPr>
        <p:spPr bwMode="auto">
          <a:xfrm>
            <a:off x="395288" y="4437063"/>
            <a:ext cx="8172450" cy="2232025"/>
          </a:xfrm>
          <a:prstGeom prst="rect">
            <a:avLst/>
          </a:prstGeom>
          <a:solidFill>
            <a:srgbClr val="DFDEDD"/>
          </a:solidFill>
          <a:ln w="9525">
            <a:solidFill>
              <a:schemeClr val="accent2"/>
            </a:solidFill>
            <a:miter lim="800000"/>
            <a:headEnd/>
            <a:tailEnd/>
          </a:ln>
          <a:effectLst>
            <a:outerShdw dist="107763" dir="18900000" algn="ctr" rotWithShape="0">
              <a:schemeClr val="bg2">
                <a:alpha val="50000"/>
              </a:schemeClr>
            </a:outerShdw>
          </a:effectLst>
        </p:spPr>
        <p:txBody>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fontAlgn="base">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buFont typeface="Wingdings" panose="05000000000000000000" pitchFamily="2" charset="2"/>
              <a:buNone/>
            </a:pPr>
            <a:r>
              <a:rPr lang="it-IT" altLang="it-IT" sz="1300"/>
              <a:t>Esempio:</a:t>
            </a:r>
          </a:p>
          <a:p>
            <a:pPr>
              <a:buFont typeface="Wingdings" panose="05000000000000000000" pitchFamily="2" charset="2"/>
              <a:buNone/>
            </a:pPr>
            <a:r>
              <a:rPr lang="it-IT" altLang="it-IT" sz="1300"/>
              <a:t>Misure effettuate:   0.98mA   0.99mA  1.02mA   1.04mA   1.05mA    0.97mA</a:t>
            </a:r>
          </a:p>
          <a:p>
            <a:pPr>
              <a:buFont typeface="Wingdings" panose="05000000000000000000" pitchFamily="2" charset="2"/>
              <a:buNone/>
            </a:pPr>
            <a:r>
              <a:rPr lang="it-IT" altLang="it-IT" sz="1300"/>
              <a:t>Fondo scala = 5 mA</a:t>
            </a:r>
          </a:p>
          <a:p>
            <a:pPr>
              <a:buFont typeface="Wingdings" panose="05000000000000000000" pitchFamily="2" charset="2"/>
              <a:buNone/>
            </a:pPr>
            <a:r>
              <a:rPr lang="it-IT" altLang="it-IT" sz="1300"/>
              <a:t>Valore vero  I = 1 mA</a:t>
            </a:r>
          </a:p>
          <a:p>
            <a:pPr>
              <a:buFont typeface="Wingdings" panose="05000000000000000000" pitchFamily="2" charset="2"/>
              <a:buNone/>
            </a:pPr>
            <a:r>
              <a:rPr lang="it-IT" altLang="it-IT" sz="1500"/>
              <a:t>V</a:t>
            </a:r>
            <a:r>
              <a:rPr lang="it-IT" altLang="it-IT" sz="1500" baseline="-25000"/>
              <a:t>m </a:t>
            </a:r>
            <a:r>
              <a:rPr lang="it-IT" altLang="it-IT" sz="1500">
                <a:effectLst>
                  <a:outerShdw blurRad="38100" dist="38100" dir="2700000" algn="tl">
                    <a:srgbClr val="FFFFFF"/>
                  </a:outerShdw>
                </a:effectLst>
              </a:rPr>
              <a:t>= (0.98+0.99+1.02+1.04+1.05+0.97)/6 = 1.008 mA</a:t>
            </a:r>
          </a:p>
          <a:p>
            <a:pPr>
              <a:buFont typeface="Wingdings" panose="05000000000000000000" pitchFamily="2" charset="2"/>
              <a:buNone/>
            </a:pPr>
            <a:r>
              <a:rPr lang="it-IT" altLang="it-IT" sz="1500"/>
              <a:t>E</a:t>
            </a:r>
            <a:r>
              <a:rPr lang="it-IT" altLang="it-IT" sz="1500" baseline="-25000"/>
              <a:t>m </a:t>
            </a:r>
            <a:r>
              <a:rPr lang="it-IT" altLang="it-IT" sz="1500"/>
              <a:t>= 1.008 -1 = 0.008 mA</a:t>
            </a:r>
          </a:p>
          <a:p>
            <a:pPr>
              <a:buFont typeface="Wingdings" panose="05000000000000000000" pitchFamily="2" charset="2"/>
              <a:buNone/>
            </a:pPr>
            <a:r>
              <a:rPr lang="it-IT" altLang="it-IT" sz="1500"/>
              <a:t>P = 0.008 x 100 / 5 = 0.16 % cioè con questo strumento posso effettuare una misura con il + - 0.16% di tolleranza</a:t>
            </a:r>
          </a:p>
          <a:p>
            <a:pPr>
              <a:buFont typeface="Wingdings" panose="05000000000000000000" pitchFamily="2" charset="2"/>
              <a:buNone/>
            </a:pPr>
            <a:endParaRPr lang="it-IT" altLang="it-IT" sz="1500" baseline="-25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ChangeArrowheads="1"/>
          </p:cNvSpPr>
          <p:nvPr/>
        </p:nvSpPr>
        <p:spPr bwMode="auto">
          <a:xfrm>
            <a:off x="1835150" y="0"/>
            <a:ext cx="3671888" cy="260350"/>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CONTROLLI A CATENA CHIUSA (closed loop)</a:t>
            </a:r>
          </a:p>
        </p:txBody>
      </p:sp>
      <p:sp>
        <p:nvSpPr>
          <p:cNvPr id="88079" name="Rectangle 15"/>
          <p:cNvSpPr>
            <a:spLocks noChangeArrowheads="1"/>
          </p:cNvSpPr>
          <p:nvPr/>
        </p:nvSpPr>
        <p:spPr bwMode="auto">
          <a:xfrm>
            <a:off x="179388" y="333375"/>
            <a:ext cx="5256212" cy="2808288"/>
          </a:xfrm>
          <a:prstGeom prst="rect">
            <a:avLst/>
          </a:prstGeom>
          <a:solidFill>
            <a:srgbClr val="E2E2E2">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400"/>
              <a:t>Quale esempio di controllo a catena chiusa si consideri ad esempio un automobile di cui si vuole mantenere costante la velocità nonostante la presenza di tratti stradali aventi pendenza diversa. Il guidatore può controllare la velocità di marcia mediante un tachimetro con cui viene rilevata continuamente la velocità.</a:t>
            </a:r>
            <a:br>
              <a:rPr lang="it-IT" altLang="it-IT" sz="1400"/>
            </a:br>
            <a:r>
              <a:rPr lang="it-IT" altLang="it-IT" sz="1400">
                <a:solidFill>
                  <a:schemeClr val="accent2"/>
                </a:solidFill>
              </a:rPr>
              <a:t>Nel caso in cui la pendenza della strada vari, per mantenere costante la velocità di marcia nel caso di tratti in salita è necessario premere maggiormente il pedale dell’acceleratore, o rilasciarlo nel caso in cui inizi una discesa.</a:t>
            </a:r>
            <a:br>
              <a:rPr lang="it-IT" altLang="it-IT" sz="1400">
                <a:solidFill>
                  <a:schemeClr val="accent2"/>
                </a:solidFill>
              </a:rPr>
            </a:br>
            <a:r>
              <a:rPr lang="it-IT" altLang="it-IT" sz="1400"/>
              <a:t>In definitiva si ha che deve essere controllata in continuazione la velocità dell’auto ed operare,  in modo che essa si mantenga costante.</a:t>
            </a:r>
            <a:r>
              <a:rPr lang="it-IT" altLang="it-IT" sz="1200"/>
              <a:t>  </a:t>
            </a:r>
          </a:p>
        </p:txBody>
      </p:sp>
      <p:sp>
        <p:nvSpPr>
          <p:cNvPr id="88081" name="Rectangle 17"/>
          <p:cNvSpPr>
            <a:spLocks noChangeArrowheads="1"/>
          </p:cNvSpPr>
          <p:nvPr/>
        </p:nvSpPr>
        <p:spPr bwMode="auto">
          <a:xfrm>
            <a:off x="179388" y="3357563"/>
            <a:ext cx="5256212" cy="3313112"/>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a:solidFill>
                  <a:srgbClr val="FF3300"/>
                </a:solidFill>
              </a:rPr>
              <a:t>Si può schematizzare quanto visto dicendo che:</a:t>
            </a:r>
            <a:br>
              <a:rPr lang="it-IT" altLang="it-IT" sz="1200">
                <a:solidFill>
                  <a:srgbClr val="FF3300"/>
                </a:solidFill>
              </a:rPr>
            </a:br>
            <a:r>
              <a:rPr lang="it-IT" altLang="it-IT" sz="1200">
                <a:solidFill>
                  <a:schemeClr val="accent2"/>
                </a:solidFill>
              </a:rPr>
              <a:t>1- è stata effettuata una misurazione della velocità dell’auto; è stata misurata cioè l’uscita del sistema.</a:t>
            </a:r>
            <a:br>
              <a:rPr lang="it-IT" altLang="it-IT" sz="1200">
                <a:solidFill>
                  <a:schemeClr val="accent2"/>
                </a:solidFill>
              </a:rPr>
            </a:br>
            <a:r>
              <a:rPr lang="it-IT" altLang="it-IT" sz="1200">
                <a:solidFill>
                  <a:srgbClr val="FF3300"/>
                </a:solidFill>
              </a:rPr>
              <a:t/>
            </a:r>
            <a:br>
              <a:rPr lang="it-IT" altLang="it-IT" sz="1200">
                <a:solidFill>
                  <a:srgbClr val="FF3300"/>
                </a:solidFill>
              </a:rPr>
            </a:br>
            <a:r>
              <a:rPr lang="it-IT" altLang="it-IT" sz="1200">
                <a:solidFill>
                  <a:srgbClr val="FF3300"/>
                </a:solidFill>
              </a:rPr>
              <a:t>2- tramite il tachimetro questa velocità è stata trasformata, nel caso di tachimetri a lancetta, in una posizione e di conseguenza in un valore numerico.</a:t>
            </a:r>
            <a:br>
              <a:rPr lang="it-IT" altLang="it-IT" sz="1200">
                <a:solidFill>
                  <a:srgbClr val="FF3300"/>
                </a:solidFill>
              </a:rPr>
            </a:br>
            <a:r>
              <a:rPr lang="it-IT" altLang="it-IT" sz="1200">
                <a:solidFill>
                  <a:srgbClr val="FF3300"/>
                </a:solidFill>
              </a:rPr>
              <a:t/>
            </a:r>
            <a:br>
              <a:rPr lang="it-IT" altLang="it-IT" sz="1200">
                <a:solidFill>
                  <a:srgbClr val="FF3300"/>
                </a:solidFill>
              </a:rPr>
            </a:br>
            <a:r>
              <a:rPr lang="it-IT" altLang="it-IT" sz="1200">
                <a:solidFill>
                  <a:schemeClr val="folHlink"/>
                </a:solidFill>
              </a:rPr>
              <a:t>3- questa velocità è stata confrontata con il valore numerico della velocità che rappresenta un segnale di riferimento (es. 50 km/h costanti)</a:t>
            </a:r>
            <a:br>
              <a:rPr lang="it-IT" altLang="it-IT" sz="1200">
                <a:solidFill>
                  <a:schemeClr val="folHlink"/>
                </a:solidFill>
              </a:rPr>
            </a:br>
            <a:r>
              <a:rPr lang="it-IT" altLang="it-IT" sz="1200">
                <a:solidFill>
                  <a:srgbClr val="FF3300"/>
                </a:solidFill>
              </a:rPr>
              <a:t/>
            </a:r>
            <a:br>
              <a:rPr lang="it-IT" altLang="it-IT" sz="1200">
                <a:solidFill>
                  <a:srgbClr val="FF3300"/>
                </a:solidFill>
              </a:rPr>
            </a:br>
            <a:r>
              <a:rPr lang="it-IT" altLang="it-IT" sz="1200">
                <a:solidFill>
                  <a:srgbClr val="FF3300"/>
                </a:solidFill>
              </a:rPr>
              <a:t>4- nel caso non vi sia coincidenza tra la velocità di riferimento e quella di uscita, il sistema opera in modo da stabilire questa eguaglianza. Cioè nel nostro caso </a:t>
            </a:r>
            <a:r>
              <a:rPr lang="it-IT" altLang="it-IT" sz="1200" b="1">
                <a:solidFill>
                  <a:srgbClr val="FF3300"/>
                </a:solidFill>
              </a:rPr>
              <a:t>il guidatore</a:t>
            </a:r>
            <a:r>
              <a:rPr lang="it-IT" altLang="it-IT" sz="1200">
                <a:solidFill>
                  <a:srgbClr val="FF3300"/>
                </a:solidFill>
              </a:rPr>
              <a:t> accelererà o decelererà a secondo della necessità. (esistono anche i regolatori meccanici di velocità, ad es. il Watt, l’Hartung, Porter  ecc.)</a:t>
            </a:r>
          </a:p>
        </p:txBody>
      </p:sp>
      <p:sp>
        <p:nvSpPr>
          <p:cNvPr id="88082" name="AutoShape 18"/>
          <p:cNvSpPr>
            <a:spLocks noChangeArrowheads="1"/>
          </p:cNvSpPr>
          <p:nvPr/>
        </p:nvSpPr>
        <p:spPr bwMode="auto">
          <a:xfrm>
            <a:off x="2268538" y="2997200"/>
            <a:ext cx="287337" cy="360363"/>
          </a:xfrm>
          <a:prstGeom prst="downArrow">
            <a:avLst>
              <a:gd name="adj1" fmla="val 50000"/>
              <a:gd name="adj2" fmla="val 3135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it-IT"/>
          </a:p>
        </p:txBody>
      </p:sp>
      <p:pic>
        <p:nvPicPr>
          <p:cNvPr id="88083" name="Picture 19" descr="img65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525" y="260350"/>
            <a:ext cx="2951163" cy="2262188"/>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pic>
        <p:nvPicPr>
          <p:cNvPr id="88085" name="Picture 21" descr="img66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3663" y="2636838"/>
            <a:ext cx="1490662" cy="1993900"/>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pic>
        <p:nvPicPr>
          <p:cNvPr id="88086" name="Picture 22" descr="img66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84888" y="4724400"/>
            <a:ext cx="2490787" cy="1998663"/>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88087" name="Rectangle 23"/>
          <p:cNvSpPr>
            <a:spLocks noChangeArrowheads="1"/>
          </p:cNvSpPr>
          <p:nvPr/>
        </p:nvSpPr>
        <p:spPr bwMode="auto">
          <a:xfrm>
            <a:off x="8101013" y="2205038"/>
            <a:ext cx="4984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200">
                <a:solidFill>
                  <a:srgbClr val="FF3300"/>
                </a:solidFill>
              </a:rPr>
              <a:t>Watt</a:t>
            </a:r>
          </a:p>
        </p:txBody>
      </p:sp>
      <p:sp>
        <p:nvSpPr>
          <p:cNvPr id="88088" name="Rectangle 24"/>
          <p:cNvSpPr>
            <a:spLocks noChangeArrowheads="1"/>
          </p:cNvSpPr>
          <p:nvPr/>
        </p:nvSpPr>
        <p:spPr bwMode="auto">
          <a:xfrm>
            <a:off x="7308850" y="4365625"/>
            <a:ext cx="5984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200">
                <a:solidFill>
                  <a:srgbClr val="FF3300"/>
                </a:solidFill>
              </a:rPr>
              <a:t>Porter</a:t>
            </a:r>
          </a:p>
        </p:txBody>
      </p:sp>
      <p:sp>
        <p:nvSpPr>
          <p:cNvPr id="88089" name="Rectangle 25"/>
          <p:cNvSpPr>
            <a:spLocks noChangeArrowheads="1"/>
          </p:cNvSpPr>
          <p:nvPr/>
        </p:nvSpPr>
        <p:spPr bwMode="auto">
          <a:xfrm>
            <a:off x="7785100" y="6489700"/>
            <a:ext cx="7239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200">
                <a:solidFill>
                  <a:srgbClr val="FF3300"/>
                </a:solidFill>
              </a:rPr>
              <a:t>Hartung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4"/>
          <p:cNvSpPr>
            <a:spLocks noChangeArrowheads="1"/>
          </p:cNvSpPr>
          <p:nvPr/>
        </p:nvSpPr>
        <p:spPr bwMode="auto">
          <a:xfrm>
            <a:off x="2195513" y="476250"/>
            <a:ext cx="3671887" cy="260350"/>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CONTROLLI A CATENA CHIUSA (closed loop)</a:t>
            </a:r>
          </a:p>
        </p:txBody>
      </p:sp>
      <p:pic>
        <p:nvPicPr>
          <p:cNvPr id="95237" name="Picture 5" descr="img66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388" y="1125538"/>
            <a:ext cx="4032250" cy="2870200"/>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pic>
        <p:nvPicPr>
          <p:cNvPr id="95238" name="Picture 6" descr="img65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538" y="1052513"/>
            <a:ext cx="4483100" cy="5256212"/>
          </a:xfrm>
          <a:prstGeom prst="rect">
            <a:avLst/>
          </a:prstGeom>
          <a:noFill/>
          <a:ln w="9525">
            <a:solidFill>
              <a:schemeClr val="accent2"/>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pic>
        <p:nvPicPr>
          <p:cNvPr id="95239" name="Picture 7" descr="img65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850" y="4652963"/>
            <a:ext cx="3646488" cy="1866900"/>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95240" name="Rectangle 8"/>
          <p:cNvSpPr>
            <a:spLocks noChangeArrowheads="1"/>
          </p:cNvSpPr>
          <p:nvPr/>
        </p:nvSpPr>
        <p:spPr bwMode="auto">
          <a:xfrm>
            <a:off x="684213" y="908050"/>
            <a:ext cx="3024187" cy="215900"/>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000"/>
              <a:t>CONTROLLO LIVELLO DI UN SERBATOIO</a:t>
            </a:r>
            <a:r>
              <a:rPr lang="it-IT" altLang="it-IT" sz="1200"/>
              <a:t> </a:t>
            </a:r>
          </a:p>
        </p:txBody>
      </p:sp>
      <p:sp>
        <p:nvSpPr>
          <p:cNvPr id="95241" name="Rectangle 9"/>
          <p:cNvSpPr>
            <a:spLocks noChangeArrowheads="1"/>
          </p:cNvSpPr>
          <p:nvPr/>
        </p:nvSpPr>
        <p:spPr bwMode="auto">
          <a:xfrm>
            <a:off x="323850" y="4437063"/>
            <a:ext cx="3671888" cy="215900"/>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000"/>
              <a:t>CONTROLLO  CARICO ELETTRICO DI UN ALTERNATORE</a:t>
            </a:r>
            <a:r>
              <a:rPr lang="it-IT" altLang="it-IT" sz="1200"/>
              <a:t> </a:t>
            </a:r>
          </a:p>
        </p:txBody>
      </p:sp>
      <p:sp>
        <p:nvSpPr>
          <p:cNvPr id="95242" name="Rectangle 10"/>
          <p:cNvSpPr>
            <a:spLocks noChangeArrowheads="1"/>
          </p:cNvSpPr>
          <p:nvPr/>
        </p:nvSpPr>
        <p:spPr bwMode="auto">
          <a:xfrm>
            <a:off x="4427538" y="6308725"/>
            <a:ext cx="4465637" cy="433388"/>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000"/>
              <a:t>CONTROLLO  DEL CARICO DI UN MOTORE DIESEL</a:t>
            </a:r>
            <a:r>
              <a:rPr lang="it-IT" altLang="it-IT" sz="1200"/>
              <a:t>  con regolatore connesso alla pompa d’iniezione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ChangeArrowheads="1"/>
          </p:cNvSpPr>
          <p:nvPr/>
        </p:nvSpPr>
        <p:spPr bwMode="auto">
          <a:xfrm>
            <a:off x="1979613" y="476250"/>
            <a:ext cx="4535487" cy="431800"/>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800"/>
              <a:t>CONTROLLI A CATENA CHIUSA</a:t>
            </a:r>
          </a:p>
        </p:txBody>
      </p:sp>
      <p:pic>
        <p:nvPicPr>
          <p:cNvPr id="94211" name="Picture 3" descr="img65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088" y="2133600"/>
            <a:ext cx="3141662" cy="3449638"/>
          </a:xfrm>
          <a:prstGeom prst="rect">
            <a:avLst/>
          </a:prstGeom>
          <a:noFill/>
          <a:ln w="9525">
            <a:solidFill>
              <a:srgbClr val="0033CC"/>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94212" name="Rectangle 4"/>
          <p:cNvSpPr>
            <a:spLocks noChangeArrowheads="1"/>
          </p:cNvSpPr>
          <p:nvPr/>
        </p:nvSpPr>
        <p:spPr bwMode="auto">
          <a:xfrm>
            <a:off x="827088" y="2133600"/>
            <a:ext cx="1871662" cy="288925"/>
          </a:xfrm>
          <a:prstGeom prst="rect">
            <a:avLst/>
          </a:prstGeom>
          <a:solidFill>
            <a:srgbClr val="CFE4BA">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Regolatore di pressione    </a:t>
            </a:r>
          </a:p>
        </p:txBody>
      </p:sp>
      <p:graphicFrame>
        <p:nvGraphicFramePr>
          <p:cNvPr id="94213" name="Object 5"/>
          <p:cNvGraphicFramePr>
            <a:graphicFrameLocks noChangeAspect="1"/>
          </p:cNvGraphicFramePr>
          <p:nvPr/>
        </p:nvGraphicFramePr>
        <p:xfrm>
          <a:off x="4284663" y="2133600"/>
          <a:ext cx="4133850" cy="2343150"/>
        </p:xfrm>
        <a:graphic>
          <a:graphicData uri="http://schemas.openxmlformats.org/presentationml/2006/ole">
            <mc:AlternateContent xmlns:mc="http://schemas.openxmlformats.org/markup-compatibility/2006">
              <mc:Choice xmlns:v="urn:schemas-microsoft-com:vml" Requires="v">
                <p:oleObj spid="_x0000_s94230" name="AutoCAD Drawing" r:id="rId4" imgW="4133880" imgH="2343240" progId="AutoCAD.Drawing.17">
                  <p:embed/>
                </p:oleObj>
              </mc:Choice>
              <mc:Fallback>
                <p:oleObj name="AutoCAD Drawing" r:id="rId4" imgW="4133880" imgH="2343240" progId="AutoCAD.Drawing.17">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2133600"/>
                        <a:ext cx="4133850" cy="2343150"/>
                      </a:xfrm>
                      <a:prstGeom prst="rect">
                        <a:avLst/>
                      </a:prstGeom>
                      <a:solidFill>
                        <a:srgbClr val="F8FFE5"/>
                      </a:solidFill>
                      <a:ln w="9525">
                        <a:solidFill>
                          <a:srgbClr val="0033CC"/>
                        </a:solidFill>
                        <a:miter lim="800000"/>
                        <a:headEnd/>
                        <a:tailEnd/>
                      </a:ln>
                      <a:effectLst>
                        <a:outerShdw dist="107763" dir="18900000" algn="ctr" rotWithShape="0">
                          <a:schemeClr val="bg2">
                            <a:alpha val="50000"/>
                          </a:schemeClr>
                        </a:outerShdw>
                      </a:effectLst>
                    </p:spPr>
                  </p:pic>
                </p:oleObj>
              </mc:Fallback>
            </mc:AlternateContent>
          </a:graphicData>
        </a:graphic>
      </p:graphicFrame>
      <p:sp>
        <p:nvSpPr>
          <p:cNvPr id="94215" name="Rectangle 7"/>
          <p:cNvSpPr>
            <a:spLocks noChangeArrowheads="1"/>
          </p:cNvSpPr>
          <p:nvPr/>
        </p:nvSpPr>
        <p:spPr bwMode="auto">
          <a:xfrm>
            <a:off x="6588125" y="3644900"/>
            <a:ext cx="1008063" cy="215900"/>
          </a:xfrm>
          <a:prstGeom prst="rect">
            <a:avLst/>
          </a:prstGeom>
          <a:noFill/>
          <a:ln w="9525">
            <a:solidFill>
              <a:srgbClr val="0033CC"/>
            </a:solidFill>
            <a:miter lim="800000"/>
            <a:headEnd/>
            <a:tailEnd/>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utilizzatori    </a:t>
            </a:r>
          </a:p>
        </p:txBody>
      </p:sp>
      <p:sp>
        <p:nvSpPr>
          <p:cNvPr id="94216" name="Rectangle 8"/>
          <p:cNvSpPr>
            <a:spLocks noChangeArrowheads="1"/>
          </p:cNvSpPr>
          <p:nvPr/>
        </p:nvSpPr>
        <p:spPr bwMode="auto">
          <a:xfrm>
            <a:off x="4787900" y="2133600"/>
            <a:ext cx="2663825" cy="287338"/>
          </a:xfrm>
          <a:prstGeom prst="rect">
            <a:avLst/>
          </a:prstGeom>
          <a:solidFill>
            <a:srgbClr val="CFE4BA">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SISTEMA DA CONTROLLARE    </a:t>
            </a:r>
          </a:p>
        </p:txBody>
      </p:sp>
      <p:sp>
        <p:nvSpPr>
          <p:cNvPr id="94217" name="Rectangle 9"/>
          <p:cNvSpPr>
            <a:spLocks noChangeArrowheads="1"/>
          </p:cNvSpPr>
          <p:nvPr/>
        </p:nvSpPr>
        <p:spPr bwMode="auto">
          <a:xfrm>
            <a:off x="4284663" y="4868863"/>
            <a:ext cx="4175125" cy="1368425"/>
          </a:xfrm>
          <a:prstGeom prst="rect">
            <a:avLst/>
          </a:prstGeom>
          <a:solidFill>
            <a:srgbClr val="E2E2E2">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400"/>
              <a:t>Per regolare la pressione si impiega un regolatore di pressione il quale deve mantenere la pressione costante a valle, nonostante la pressione dell’assorbimento degli utilizzatori a valle del regolatore possono variare.</a:t>
            </a:r>
            <a:r>
              <a:rPr lang="it-IT" altLang="it-IT" sz="1200"/>
              <a:t>    </a:t>
            </a:r>
          </a:p>
        </p:txBody>
      </p:sp>
      <p:sp>
        <p:nvSpPr>
          <p:cNvPr id="94218" name="Rectangle 10"/>
          <p:cNvSpPr>
            <a:spLocks noChangeArrowheads="1"/>
          </p:cNvSpPr>
          <p:nvPr/>
        </p:nvSpPr>
        <p:spPr bwMode="auto">
          <a:xfrm>
            <a:off x="1187450" y="5589588"/>
            <a:ext cx="2087563" cy="215900"/>
          </a:xfrm>
          <a:prstGeom prst="rect">
            <a:avLst/>
          </a:prstGeom>
          <a:solidFill>
            <a:srgbClr val="FFFF66">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Trasduttore di pressione    </a:t>
            </a:r>
          </a:p>
        </p:txBody>
      </p:sp>
      <p:sp>
        <p:nvSpPr>
          <p:cNvPr id="94220" name="Rectangle 12"/>
          <p:cNvSpPr>
            <a:spLocks noChangeArrowheads="1"/>
          </p:cNvSpPr>
          <p:nvPr/>
        </p:nvSpPr>
        <p:spPr bwMode="auto">
          <a:xfrm>
            <a:off x="1116013" y="1412875"/>
            <a:ext cx="6624637" cy="360363"/>
          </a:xfrm>
          <a:prstGeom prst="rect">
            <a:avLst/>
          </a:prstGeom>
          <a:solidFill>
            <a:srgbClr val="BBE0E3">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b="1"/>
              <a:t>CONTROLLO A CATENA CHIUSA DI UNA VALVOLA REGOLATRICE DI PRESSIONE</a:t>
            </a:r>
            <a:r>
              <a:rPr lang="it-IT" altLang="it-IT" sz="1200"/>
              <a:t>    </a:t>
            </a:r>
          </a:p>
        </p:txBody>
      </p:sp>
      <p:sp>
        <p:nvSpPr>
          <p:cNvPr id="94222" name="Rectangle 14"/>
          <p:cNvSpPr>
            <a:spLocks noChangeArrowheads="1"/>
          </p:cNvSpPr>
          <p:nvPr/>
        </p:nvSpPr>
        <p:spPr bwMode="auto">
          <a:xfrm>
            <a:off x="6516688" y="3284538"/>
            <a:ext cx="288925" cy="2159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b="1"/>
              <a:t>1</a:t>
            </a:r>
            <a:r>
              <a:rPr lang="it-IT" altLang="it-IT" sz="1200"/>
              <a:t>    </a:t>
            </a:r>
          </a:p>
        </p:txBody>
      </p:sp>
      <p:sp>
        <p:nvSpPr>
          <p:cNvPr id="94223" name="Rectangle 15"/>
          <p:cNvSpPr>
            <a:spLocks noChangeArrowheads="1"/>
          </p:cNvSpPr>
          <p:nvPr/>
        </p:nvSpPr>
        <p:spPr bwMode="auto">
          <a:xfrm>
            <a:off x="7092950" y="3284538"/>
            <a:ext cx="288925" cy="2159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b="1"/>
              <a:t>2</a:t>
            </a:r>
            <a:r>
              <a:rPr lang="it-IT" altLang="it-IT" sz="1200"/>
              <a:t>    </a:t>
            </a:r>
          </a:p>
        </p:txBody>
      </p:sp>
      <p:sp>
        <p:nvSpPr>
          <p:cNvPr id="94224" name="Rectangle 16"/>
          <p:cNvSpPr>
            <a:spLocks noChangeArrowheads="1"/>
          </p:cNvSpPr>
          <p:nvPr/>
        </p:nvSpPr>
        <p:spPr bwMode="auto">
          <a:xfrm>
            <a:off x="7740650" y="3284538"/>
            <a:ext cx="288925" cy="215900"/>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b="1"/>
              <a:t>3</a:t>
            </a:r>
            <a:r>
              <a:rPr lang="it-IT" altLang="it-IT" sz="1200"/>
              <a:t>    </a:t>
            </a:r>
          </a:p>
        </p:txBody>
      </p:sp>
      <p:sp>
        <p:nvSpPr>
          <p:cNvPr id="94225" name="Rectangle 17"/>
          <p:cNvSpPr>
            <a:spLocks noChangeArrowheads="1"/>
          </p:cNvSpPr>
          <p:nvPr/>
        </p:nvSpPr>
        <p:spPr bwMode="auto">
          <a:xfrm>
            <a:off x="4284663" y="4149725"/>
            <a:ext cx="1944687" cy="215900"/>
          </a:xfrm>
          <a:prstGeom prst="rect">
            <a:avLst/>
          </a:prstGeom>
          <a:solidFill>
            <a:srgbClr val="CFE4BA">
              <a:alpha val="30000"/>
            </a:srgbClr>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900"/>
              <a:t>CENTRALINA OLEODINAMICA</a:t>
            </a:r>
            <a:r>
              <a:rPr lang="it-IT" altLang="it-IT" sz="1200"/>
              <a:t>    </a:t>
            </a:r>
          </a:p>
        </p:txBody>
      </p:sp>
      <p:sp>
        <p:nvSpPr>
          <p:cNvPr id="94227" name="Rectangle 19"/>
          <p:cNvSpPr>
            <a:spLocks noChangeArrowheads="1"/>
          </p:cNvSpPr>
          <p:nvPr/>
        </p:nvSpPr>
        <p:spPr bwMode="auto">
          <a:xfrm>
            <a:off x="5076825" y="2708275"/>
            <a:ext cx="360363" cy="287338"/>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000" b="1"/>
              <a:t> P</a:t>
            </a:r>
            <a:r>
              <a:rPr lang="it-IT" altLang="it-IT" sz="1200"/>
              <a:t> </a:t>
            </a:r>
          </a:p>
        </p:txBody>
      </p:sp>
      <p:sp>
        <p:nvSpPr>
          <p:cNvPr id="94228" name="Rectangle 20"/>
          <p:cNvSpPr>
            <a:spLocks noChangeArrowheads="1"/>
          </p:cNvSpPr>
          <p:nvPr/>
        </p:nvSpPr>
        <p:spPr bwMode="auto">
          <a:xfrm>
            <a:off x="6227763" y="2708275"/>
            <a:ext cx="360362" cy="287338"/>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0033CC"/>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000" b="1"/>
              <a:t> A</a:t>
            </a:r>
            <a:endParaRPr lang="it-IT" altLang="it-IT" sz="10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40" name="Picture 4" descr="img65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350" y="4797425"/>
            <a:ext cx="5327650" cy="1766888"/>
          </a:xfrm>
          <a:prstGeom prst="rect">
            <a:avLst/>
          </a:prstGeom>
          <a:noFill/>
          <a:ln w="9525">
            <a:solidFill>
              <a:srgbClr val="0033CC"/>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91141" name="Rectangle 5"/>
          <p:cNvSpPr>
            <a:spLocks noChangeArrowheads="1"/>
          </p:cNvSpPr>
          <p:nvPr/>
        </p:nvSpPr>
        <p:spPr bwMode="auto">
          <a:xfrm>
            <a:off x="827088" y="0"/>
            <a:ext cx="6408737" cy="333375"/>
          </a:xfrm>
          <a:prstGeom prst="rect">
            <a:avLst/>
          </a:prstGeom>
          <a:gradFill rotWithShape="1">
            <a:gsLst>
              <a:gs pos="0">
                <a:srgbClr val="BBE0E3">
                  <a:gamma/>
                  <a:shade val="92157"/>
                  <a:invGamma/>
                </a:srgbClr>
              </a:gs>
              <a:gs pos="100000">
                <a:srgbClr val="BBE0E3">
                  <a:alpha val="30000"/>
                </a:srgbClr>
              </a:gs>
            </a:gsLst>
            <a:lin ang="5400000" scaled="1"/>
          </a:gra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600"/>
              <a:t>SCHEMA A BLOCCHI DI UN CONTROLLO A CATENA CHIUSA</a:t>
            </a:r>
          </a:p>
        </p:txBody>
      </p:sp>
      <p:sp>
        <p:nvSpPr>
          <p:cNvPr id="91142" name="Rectangle 6"/>
          <p:cNvSpPr>
            <a:spLocks noChangeArrowheads="1"/>
          </p:cNvSpPr>
          <p:nvPr/>
        </p:nvSpPr>
        <p:spPr bwMode="auto">
          <a:xfrm>
            <a:off x="250825" y="404813"/>
            <a:ext cx="8642350" cy="1439862"/>
          </a:xfrm>
          <a:prstGeom prst="rect">
            <a:avLst/>
          </a:prstGeom>
          <a:solidFill>
            <a:srgbClr val="F9CBDF">
              <a:alpha val="30000"/>
            </a:srgbClr>
          </a:solidFill>
          <a:ln w="9525">
            <a:solidFill>
              <a:srgbClr val="0033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a:t>Si ricorda che quando si parla di segnale si intende una </a:t>
            </a:r>
            <a:r>
              <a:rPr lang="it-IT" altLang="it-IT" sz="1200" b="1" i="1"/>
              <a:t>opportuna grandezza fisica che contenga una informazione ; </a:t>
            </a:r>
            <a:r>
              <a:rPr lang="it-IT" altLang="it-IT" sz="1200"/>
              <a:t>In particolare in elettronica con il termine segnale ci si riferisce ad una grandezza elettrica, quale una tensione, variabile nel tempo; in pneumatica ci si riferisce ad una grandezza pneumatica, quale una pressione.</a:t>
            </a:r>
            <a:br>
              <a:rPr lang="it-IT" altLang="it-IT" sz="1200"/>
            </a:br>
            <a:r>
              <a:rPr lang="it-IT" altLang="it-IT" sz="1200" b="1"/>
              <a:t>SEGNALI</a:t>
            </a:r>
            <a:br>
              <a:rPr lang="it-IT" altLang="it-IT" sz="1200" b="1"/>
            </a:br>
            <a:r>
              <a:rPr lang="it-IT" altLang="it-IT" sz="1200"/>
              <a:t>I SEGNALI POSSONO ESSERE DI TIPO ANALOGICO O DI TIPO DIGITALE.</a:t>
            </a:r>
            <a:br>
              <a:rPr lang="it-IT" altLang="it-IT" sz="1200"/>
            </a:br>
            <a:r>
              <a:rPr lang="it-IT" altLang="it-IT" sz="1200"/>
              <a:t>I segnali analogici variano, entro un dato intervallo con continuità; i segnali digitali invece variano in modo discontinuo e ciascuno differisce dal precedente di una quantità costante.</a:t>
            </a:r>
          </a:p>
        </p:txBody>
      </p:sp>
      <p:sp>
        <p:nvSpPr>
          <p:cNvPr id="91143" name="Rectangle 7"/>
          <p:cNvSpPr>
            <a:spLocks noChangeArrowheads="1"/>
          </p:cNvSpPr>
          <p:nvPr/>
        </p:nvSpPr>
        <p:spPr bwMode="auto">
          <a:xfrm>
            <a:off x="179388" y="1844675"/>
            <a:ext cx="8713787" cy="2808288"/>
          </a:xfrm>
          <a:prstGeom prst="rect">
            <a:avLst/>
          </a:prstGeom>
          <a:solidFill>
            <a:srgbClr val="DEDEDE">
              <a:alpha val="30000"/>
            </a:srgbClr>
          </a:solidFill>
          <a:ln w="9525">
            <a:solidFill>
              <a:srgbClr val="FF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400"/>
              <a:t>Nello schema sotto riportato, l’uscita viene rilevata e viene poi eventualmente trasformata in un segnale di altro tipo  (ad esempio una pressione può essere trasformata in una forza, una velocità nella posizione di una lancetta, ecc.);</a:t>
            </a:r>
            <a:br>
              <a:rPr lang="it-IT" altLang="it-IT" sz="1400"/>
            </a:br>
            <a:r>
              <a:rPr lang="it-IT" altLang="it-IT" sz="1400"/>
              <a:t>- </a:t>
            </a:r>
            <a:r>
              <a:rPr lang="it-IT" altLang="it-IT" sz="1400">
                <a:solidFill>
                  <a:schemeClr val="accent2"/>
                </a:solidFill>
              </a:rPr>
              <a:t>L’uscita viene </a:t>
            </a:r>
            <a:r>
              <a:rPr lang="it-IT" altLang="it-IT" sz="1400" b="1">
                <a:solidFill>
                  <a:srgbClr val="FF3300"/>
                </a:solidFill>
              </a:rPr>
              <a:t>retroazionata</a:t>
            </a:r>
            <a:r>
              <a:rPr lang="it-IT" altLang="it-IT" sz="1400">
                <a:solidFill>
                  <a:schemeClr val="accent2"/>
                </a:solidFill>
              </a:rPr>
              <a:t>, cioè viene fatta agire in modo tale da essere riportata all’ ingresso </a:t>
            </a:r>
            <a:br>
              <a:rPr lang="it-IT" altLang="it-IT" sz="1400">
                <a:solidFill>
                  <a:schemeClr val="accent2"/>
                </a:solidFill>
              </a:rPr>
            </a:br>
            <a:r>
              <a:rPr lang="it-IT" altLang="it-IT" sz="1400">
                <a:solidFill>
                  <a:schemeClr val="accent2"/>
                </a:solidFill>
              </a:rPr>
              <a:t>  </a:t>
            </a:r>
            <a:r>
              <a:rPr lang="it-IT" altLang="it-IT" sz="1400" b="1">
                <a:solidFill>
                  <a:srgbClr val="FF3300"/>
                </a:solidFill>
              </a:rPr>
              <a:t>(Feedback);</a:t>
            </a:r>
            <a:r>
              <a:rPr lang="it-IT" altLang="it-IT" sz="1400">
                <a:solidFill>
                  <a:schemeClr val="accent2"/>
                </a:solidFill>
              </a:rPr>
              <a:t/>
            </a:r>
            <a:br>
              <a:rPr lang="it-IT" altLang="it-IT" sz="1400">
                <a:solidFill>
                  <a:schemeClr val="accent2"/>
                </a:solidFill>
              </a:rPr>
            </a:br>
            <a:r>
              <a:rPr lang="it-IT" altLang="it-IT" sz="1400">
                <a:solidFill>
                  <a:schemeClr val="accent2"/>
                </a:solidFill>
              </a:rPr>
              <a:t>- </a:t>
            </a:r>
            <a:r>
              <a:rPr lang="it-IT" altLang="it-IT" sz="1400"/>
              <a:t>L’uscita viene confrontata con il segnale di riferimento (ingresso);è ovviamente necessario che i segnali da </a:t>
            </a:r>
            <a:br>
              <a:rPr lang="it-IT" altLang="it-IT" sz="1400"/>
            </a:br>
            <a:r>
              <a:rPr lang="it-IT" altLang="it-IT" sz="1400"/>
              <a:t>  confrontare siano della stessa natura, cioè ad esempio siano due forze, o siano due tensioni o due correnti; </a:t>
            </a:r>
            <a:br>
              <a:rPr lang="it-IT" altLang="it-IT" sz="1400"/>
            </a:br>
            <a:r>
              <a:rPr lang="it-IT" altLang="it-IT" sz="1400"/>
              <a:t>- </a:t>
            </a:r>
            <a:r>
              <a:rPr lang="it-IT" altLang="it-IT" sz="1200" b="1" i="1"/>
              <a:t>PER TALE MOTIVO, SE IL SEGNALE D’INGRESSO E QUELLO DI USCITA SONO DI NATURA DIVERSA ,  è   </a:t>
            </a:r>
            <a:br>
              <a:rPr lang="it-IT" altLang="it-IT" sz="1200" b="1" i="1"/>
            </a:br>
            <a:r>
              <a:rPr lang="it-IT" altLang="it-IT" sz="1200" b="1" i="1"/>
              <a:t>   NECESSARIA LA PRESENZA DI UN TRASDUTTORE CHE CONVERTA LA GRANDEZZA DI USCITA;</a:t>
            </a:r>
            <a:r>
              <a:rPr lang="it-IT" altLang="it-IT" sz="1200"/>
              <a:t> </a:t>
            </a:r>
            <a:br>
              <a:rPr lang="it-IT" altLang="it-IT" sz="1200"/>
            </a:br>
            <a:r>
              <a:rPr lang="it-IT" altLang="it-IT" sz="1200"/>
              <a:t>- </a:t>
            </a:r>
            <a:r>
              <a:rPr lang="it-IT" altLang="it-IT" sz="1400"/>
              <a:t>Dal confronto tra l’uscita retroazionata e trasdotta, e il segnale d’ingresso, si ottiene un nuovo segnale </a:t>
            </a:r>
            <a:br>
              <a:rPr lang="it-IT" altLang="it-IT" sz="1400"/>
            </a:br>
            <a:r>
              <a:rPr lang="it-IT" altLang="it-IT" sz="1400"/>
              <a:t>  proporzionale alla differenza tra il valore desiderato per l’uscita e quello effettivamente presente;</a:t>
            </a:r>
            <a:br>
              <a:rPr lang="it-IT" altLang="it-IT" sz="1400"/>
            </a:br>
            <a:r>
              <a:rPr lang="it-IT" altLang="it-IT" sz="1400"/>
              <a:t>- L’uscita viene modificata in base al nuovo valore del segnale d’ingresso, pari alla differenza tra il segnale di    </a:t>
            </a:r>
            <a:br>
              <a:rPr lang="it-IT" altLang="it-IT" sz="1400"/>
            </a:br>
            <a:r>
              <a:rPr lang="it-IT" altLang="it-IT" sz="1400"/>
              <a:t>  riferimento e l’uscita retroazionata.</a:t>
            </a:r>
          </a:p>
        </p:txBody>
      </p:sp>
      <p:sp>
        <p:nvSpPr>
          <p:cNvPr id="91144" name="Rectangle 8"/>
          <p:cNvSpPr>
            <a:spLocks noChangeArrowheads="1"/>
          </p:cNvSpPr>
          <p:nvPr/>
        </p:nvSpPr>
        <p:spPr bwMode="auto">
          <a:xfrm>
            <a:off x="7019925" y="6381750"/>
            <a:ext cx="1800225" cy="287338"/>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900"/>
              <a:t>BLOCCO DI RETROAZIONE</a:t>
            </a:r>
            <a:r>
              <a:rPr lang="it-IT" altLang="it-IT" sz="1400"/>
              <a:t>  </a:t>
            </a:r>
          </a:p>
        </p:txBody>
      </p:sp>
      <p:sp>
        <p:nvSpPr>
          <p:cNvPr id="91145" name="Rectangle 9"/>
          <p:cNvSpPr>
            <a:spLocks noChangeArrowheads="1"/>
          </p:cNvSpPr>
          <p:nvPr/>
        </p:nvSpPr>
        <p:spPr bwMode="auto">
          <a:xfrm>
            <a:off x="0" y="5661025"/>
            <a:ext cx="1584325" cy="288925"/>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900"/>
              <a:t>NODO DI CONFRONTO</a:t>
            </a:r>
            <a:r>
              <a:rPr lang="it-IT" altLang="it-IT" sz="1400"/>
              <a:t>  </a:t>
            </a:r>
          </a:p>
        </p:txBody>
      </p:sp>
      <p:sp>
        <p:nvSpPr>
          <p:cNvPr id="91146" name="Line 10"/>
          <p:cNvSpPr>
            <a:spLocks noChangeShapeType="1"/>
          </p:cNvSpPr>
          <p:nvPr/>
        </p:nvSpPr>
        <p:spPr bwMode="auto">
          <a:xfrm flipH="1" flipV="1">
            <a:off x="5219700" y="6453188"/>
            <a:ext cx="1800225" cy="71437"/>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91147" name="Line 11"/>
          <p:cNvSpPr>
            <a:spLocks noChangeShapeType="1"/>
          </p:cNvSpPr>
          <p:nvPr/>
        </p:nvSpPr>
        <p:spPr bwMode="auto">
          <a:xfrm flipV="1">
            <a:off x="1476375" y="5373688"/>
            <a:ext cx="1655763" cy="431800"/>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91148" name="Rectangle 12"/>
          <p:cNvSpPr>
            <a:spLocks noChangeArrowheads="1"/>
          </p:cNvSpPr>
          <p:nvPr/>
        </p:nvSpPr>
        <p:spPr bwMode="auto">
          <a:xfrm>
            <a:off x="6804025" y="4724400"/>
            <a:ext cx="1800225" cy="287338"/>
          </a:xfrm>
          <a:prstGeom prst="rect">
            <a:avLst/>
          </a:prstGeom>
          <a:noFill/>
          <a:ln>
            <a:noFill/>
          </a:ln>
          <a:effectLst/>
          <a:extLst>
            <a:ext uri="{909E8E84-426E-40DD-AFC4-6F175D3DCCD1}">
              <a14:hiddenFill xmlns:a14="http://schemas.microsoft.com/office/drawing/2010/main">
                <a:gradFill rotWithShape="1">
                  <a:gsLst>
                    <a:gs pos="0">
                      <a:srgbClr val="BBE0E3">
                        <a:gamma/>
                        <a:shade val="92157"/>
                        <a:invGamma/>
                      </a:srgbClr>
                    </a:gs>
                    <a:gs pos="100000">
                      <a:srgbClr val="BBE0E3">
                        <a:alpha val="30000"/>
                      </a:srgbClr>
                    </a:gs>
                  </a:gsLst>
                  <a:lin ang="5400000" scaled="1"/>
                </a:gradFill>
              </a14:hiddenFill>
            </a:ext>
            <a:ext uri="{91240B29-F687-4F45-9708-019B960494DF}">
              <a14:hiddenLine xmlns:a14="http://schemas.microsoft.com/office/drawing/2010/main" w="9525">
                <a:solidFill>
                  <a:srgbClr val="FF33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900"/>
              <a:t>SISTEMA DA CONTROLLARE</a:t>
            </a:r>
            <a:r>
              <a:rPr lang="it-IT" altLang="it-IT" sz="1400"/>
              <a:t>  </a:t>
            </a:r>
          </a:p>
        </p:txBody>
      </p:sp>
      <p:sp>
        <p:nvSpPr>
          <p:cNvPr id="91149" name="Line 13"/>
          <p:cNvSpPr>
            <a:spLocks noChangeShapeType="1"/>
          </p:cNvSpPr>
          <p:nvPr/>
        </p:nvSpPr>
        <p:spPr bwMode="auto">
          <a:xfrm flipH="1">
            <a:off x="5003800" y="4868863"/>
            <a:ext cx="1873250" cy="288925"/>
          </a:xfrm>
          <a:prstGeom prst="line">
            <a:avLst/>
          </a:prstGeom>
          <a:noFill/>
          <a:ln w="9525">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50825" y="5300663"/>
            <a:ext cx="8713788" cy="1366837"/>
          </a:xfrm>
          <a:solidFill>
            <a:srgbClr val="DEDEDE"/>
          </a:solidFill>
          <a:ln>
            <a:solidFill>
              <a:srgbClr val="0033CC"/>
            </a:solidFill>
            <a:miter lim="800000"/>
            <a:headEnd/>
            <a:tailEnd/>
          </a:ln>
          <a:effectLst>
            <a:outerShdw dist="107763" dir="18900000" algn="ctr" rotWithShape="0">
              <a:schemeClr val="bg2">
                <a:alpha val="50000"/>
              </a:schemeClr>
            </a:outerShdw>
          </a:effectLst>
        </p:spPr>
        <p:txBody>
          <a:bodyPr/>
          <a:lstStyle/>
          <a:p>
            <a:pPr algn="l"/>
            <a:r>
              <a:rPr lang="it-IT" altLang="it-IT" sz="1500"/>
              <a:t>In un controllo ad anello chiuso si rende necessaria una misura continua della grandezza in uscita. Per far ciò vengono impiegati i trasduttori.</a:t>
            </a:r>
            <a:br>
              <a:rPr lang="it-IT" altLang="it-IT" sz="1500"/>
            </a:br>
            <a:r>
              <a:rPr lang="it-IT" altLang="it-IT" sz="1500"/>
              <a:t>Essi sono dei dispositivi che trasformano una grandezza fisica quale </a:t>
            </a:r>
            <a:r>
              <a:rPr lang="it-IT" altLang="it-IT" sz="1500" b="1" i="1"/>
              <a:t>una posizione, una velocità, una temperatura, una pressione, una forza</a:t>
            </a:r>
            <a:r>
              <a:rPr lang="it-IT" altLang="it-IT" sz="1500"/>
              <a:t>, ecc. in una grandezza di altro tipo, generalmente elettrica, al fine di poterla misurare o di poterla confrontare con una grandezza della stessa natura.</a:t>
            </a:r>
          </a:p>
        </p:txBody>
      </p:sp>
      <p:pic>
        <p:nvPicPr>
          <p:cNvPr id="32773" name="Picture 5" descr="retroazione 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08050"/>
            <a:ext cx="5903913" cy="1582738"/>
          </a:xfrm>
          <a:prstGeom prst="rect">
            <a:avLst/>
          </a:prstGeom>
          <a:noFill/>
          <a:ln w="9525">
            <a:solidFill>
              <a:schemeClr val="tx1"/>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pic>
        <p:nvPicPr>
          <p:cNvPr id="32774" name="Picture 6" descr="retroazione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24175"/>
            <a:ext cx="5940425" cy="2160588"/>
          </a:xfrm>
          <a:prstGeom prst="rect">
            <a:avLst/>
          </a:prstGeom>
          <a:noFill/>
          <a:ln w="9525">
            <a:solidFill>
              <a:srgbClr val="FF33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32775" name="Rectangle 7"/>
          <p:cNvSpPr>
            <a:spLocks noChangeArrowheads="1"/>
          </p:cNvSpPr>
          <p:nvPr/>
        </p:nvSpPr>
        <p:spPr bwMode="auto">
          <a:xfrm>
            <a:off x="0" y="0"/>
            <a:ext cx="8648700" cy="287338"/>
          </a:xfrm>
          <a:prstGeom prst="rect">
            <a:avLst/>
          </a:prstGeom>
          <a:noFill/>
          <a:ln w="9525">
            <a:solidFill>
              <a:srgbClr val="0033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600" b="1"/>
              <a:t>Schema di comando ad anello chiuso utilizzato nelle macchine a controllo numerico</a:t>
            </a:r>
          </a:p>
        </p:txBody>
      </p:sp>
      <p:sp>
        <p:nvSpPr>
          <p:cNvPr id="32777" name="Rectangle 9"/>
          <p:cNvSpPr>
            <a:spLocks noChangeArrowheads="1"/>
          </p:cNvSpPr>
          <p:nvPr/>
        </p:nvSpPr>
        <p:spPr bwMode="auto">
          <a:xfrm>
            <a:off x="6084888" y="620713"/>
            <a:ext cx="2879725" cy="4392612"/>
          </a:xfrm>
          <a:prstGeom prst="rect">
            <a:avLst/>
          </a:prstGeom>
          <a:solidFill>
            <a:srgbClr val="F8FFE5"/>
          </a:solidFill>
          <a:ln w="9525">
            <a:solidFill>
              <a:srgbClr val="0033CC"/>
            </a:solidFill>
            <a:miter lim="800000"/>
            <a:headEnd/>
            <a:tailEnd/>
          </a:ln>
          <a:effectLst>
            <a:outerShdw dist="107763" dir="18900000" algn="ctr" rotWithShape="0">
              <a:schemeClr val="bg2">
                <a:alpha val="50000"/>
              </a:schemeClr>
            </a:outerShdw>
          </a:effectLst>
        </p:spPr>
        <p:txBody>
          <a:bodyPr anchor="ctr"/>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pPr algn="l"/>
            <a:r>
              <a:rPr lang="it-IT" altLang="it-IT" sz="1200" b="1"/>
              <a:t>1</a:t>
            </a:r>
            <a:r>
              <a:rPr lang="it-IT" altLang="it-IT" sz="1200"/>
              <a:t>-Il comando necessario a spostare la slitta alla posizione X0 viene immesso nell’unità di governo come dato numerico (Input).</a:t>
            </a:r>
            <a:br>
              <a:rPr lang="it-IT" altLang="it-IT" sz="1200"/>
            </a:br>
            <a:r>
              <a:rPr lang="it-IT" altLang="it-IT" sz="1200" b="1"/>
              <a:t>2</a:t>
            </a:r>
            <a:r>
              <a:rPr lang="it-IT" altLang="it-IT" sz="1200"/>
              <a:t>-L’unità di governo confronta il valore X0 con la posizione X occupata dalla slitta (Output), trasforma la loro differenza X-X0 in </a:t>
            </a:r>
            <a:r>
              <a:rPr lang="it-IT" altLang="it-IT" sz="1200" b="1"/>
              <a:t>segnale elettrico</a:t>
            </a:r>
            <a:r>
              <a:rPr lang="it-IT" altLang="it-IT" sz="1200"/>
              <a:t> e lo invia al motore che si mette in rotazione.</a:t>
            </a:r>
            <a:br>
              <a:rPr lang="it-IT" altLang="it-IT" sz="1200"/>
            </a:br>
            <a:r>
              <a:rPr lang="it-IT" altLang="it-IT" sz="1200" b="1"/>
              <a:t>3</a:t>
            </a:r>
            <a:r>
              <a:rPr lang="it-IT" altLang="it-IT" sz="1200"/>
              <a:t>-La rotazione del motore genera </a:t>
            </a:r>
            <a:r>
              <a:rPr lang="it-IT" altLang="it-IT" sz="1200" b="1"/>
              <a:t>lo spostamento della slitta </a:t>
            </a:r>
            <a:r>
              <a:rPr lang="it-IT" altLang="it-IT" sz="1200"/>
              <a:t>dalla sua posizione X; </a:t>
            </a:r>
            <a:br>
              <a:rPr lang="it-IT" altLang="it-IT" sz="1200"/>
            </a:br>
            <a:r>
              <a:rPr lang="it-IT" altLang="it-IT" sz="1200" b="1"/>
              <a:t>4</a:t>
            </a:r>
            <a:r>
              <a:rPr lang="it-IT" altLang="it-IT" sz="1200"/>
              <a:t>-Un particolare dispositivo montato sulla slitta, detto trasduttore, rileva continuamente la posizione X e la comunica all’unità di controllo sottoforma di </a:t>
            </a:r>
            <a:r>
              <a:rPr lang="it-IT" altLang="it-IT" sz="1200" b="1"/>
              <a:t>segnale elettrico</a:t>
            </a:r>
            <a:r>
              <a:rPr lang="it-IT" altLang="it-IT" sz="1200"/>
              <a:t>, trasformato in segnale numerico.</a:t>
            </a:r>
            <a:br>
              <a:rPr lang="it-IT" altLang="it-IT" sz="1200"/>
            </a:br>
            <a:r>
              <a:rPr lang="it-IT" altLang="it-IT" sz="1200" b="1"/>
              <a:t>5</a:t>
            </a:r>
            <a:r>
              <a:rPr lang="it-IT" altLang="it-IT" sz="1200"/>
              <a:t>-L’unità di controllo continua ll confronto tra la posizione reale della slitta X e la posizione impostata X0 e invia impulsi elettrici al motore finchè tale confronto non risulta zero (X = X0).</a:t>
            </a:r>
          </a:p>
        </p:txBody>
      </p:sp>
      <p:sp>
        <p:nvSpPr>
          <p:cNvPr id="32778" name="Rectangle 10"/>
          <p:cNvSpPr>
            <a:spLocks noChangeArrowheads="1"/>
          </p:cNvSpPr>
          <p:nvPr/>
        </p:nvSpPr>
        <p:spPr bwMode="auto">
          <a:xfrm>
            <a:off x="250825" y="620713"/>
            <a:ext cx="539750" cy="287337"/>
          </a:xfrm>
          <a:prstGeom prst="rect">
            <a:avLst/>
          </a:prstGeom>
          <a:noFill/>
          <a:ln w="9525">
            <a:solidFill>
              <a:srgbClr val="0033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PC</a:t>
            </a:r>
          </a:p>
        </p:txBody>
      </p:sp>
      <p:sp>
        <p:nvSpPr>
          <p:cNvPr id="32779" name="Rectangle 11"/>
          <p:cNvSpPr>
            <a:spLocks noChangeArrowheads="1"/>
          </p:cNvSpPr>
          <p:nvPr/>
        </p:nvSpPr>
        <p:spPr bwMode="auto">
          <a:xfrm>
            <a:off x="1042988" y="620713"/>
            <a:ext cx="1368425" cy="287337"/>
          </a:xfrm>
          <a:prstGeom prst="rect">
            <a:avLst/>
          </a:prstGeom>
          <a:noFill/>
          <a:ln w="9525">
            <a:solidFill>
              <a:srgbClr val="0033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1200"/>
              <a:t>Unità di Governo</a:t>
            </a:r>
          </a:p>
        </p:txBody>
      </p:sp>
      <p:sp>
        <p:nvSpPr>
          <p:cNvPr id="32780" name="Rectangle 12"/>
          <p:cNvSpPr>
            <a:spLocks noChangeArrowheads="1"/>
          </p:cNvSpPr>
          <p:nvPr/>
        </p:nvSpPr>
        <p:spPr bwMode="auto">
          <a:xfrm>
            <a:off x="3563938" y="1773238"/>
            <a:ext cx="1079500" cy="360362"/>
          </a:xfrm>
          <a:prstGeom prst="rect">
            <a:avLst/>
          </a:prstGeom>
          <a:noFill/>
          <a:ln w="9525">
            <a:solidFill>
              <a:srgbClr val="0033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gn="ctr">
              <a:defRPr sz="4400">
                <a:solidFill>
                  <a:schemeClr val="tx2"/>
                </a:solidFill>
                <a:latin typeface="Arial" panose="020B0604020202020204" pitchFamily="34" charset="0"/>
                <a:cs typeface="Arial" panose="020B0604020202020204" pitchFamily="34" charset="0"/>
              </a:defRPr>
            </a:lvl1pPr>
            <a:lvl2pPr algn="ctr">
              <a:defRPr sz="4400">
                <a:solidFill>
                  <a:schemeClr val="tx2"/>
                </a:solidFill>
                <a:latin typeface="Arial" panose="020B0604020202020204" pitchFamily="34" charset="0"/>
                <a:cs typeface="Arial" panose="020B0604020202020204" pitchFamily="34" charset="0"/>
              </a:defRPr>
            </a:lvl2pPr>
            <a:lvl3pPr algn="ctr">
              <a:defRPr sz="4400">
                <a:solidFill>
                  <a:schemeClr val="tx2"/>
                </a:solidFill>
                <a:latin typeface="Arial" panose="020B0604020202020204" pitchFamily="34" charset="0"/>
                <a:cs typeface="Arial" panose="020B0604020202020204" pitchFamily="34" charset="0"/>
              </a:defRPr>
            </a:lvl3pPr>
            <a:lvl4pPr algn="ctr">
              <a:defRPr sz="4400">
                <a:solidFill>
                  <a:schemeClr val="tx2"/>
                </a:solidFill>
                <a:latin typeface="Arial" panose="020B0604020202020204" pitchFamily="34" charset="0"/>
                <a:cs typeface="Arial" panose="020B0604020202020204" pitchFamily="34" charset="0"/>
              </a:defRPr>
            </a:lvl4pPr>
            <a:lvl5pPr algn="ctr">
              <a:defRPr sz="4400">
                <a:solidFill>
                  <a:schemeClr val="tx2"/>
                </a:solidFill>
                <a:latin typeface="Arial" panose="020B0604020202020204" pitchFamily="34" charset="0"/>
                <a:cs typeface="Arial" panose="020B0604020202020204" pitchFamily="34" charset="0"/>
              </a:defRPr>
            </a:lvl5pPr>
            <a:lvl6pPr marL="4572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6pPr>
            <a:lvl7pPr marL="9144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7pPr>
            <a:lvl8pPr marL="13716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8pPr>
            <a:lvl9pPr marL="1828800" algn="ctr" fontAlgn="base">
              <a:spcBef>
                <a:spcPct val="0"/>
              </a:spcBef>
              <a:spcAft>
                <a:spcPct val="0"/>
              </a:spcAft>
              <a:defRPr sz="4400">
                <a:solidFill>
                  <a:schemeClr val="tx2"/>
                </a:solidFill>
                <a:latin typeface="Arial" panose="020B0604020202020204" pitchFamily="34" charset="0"/>
                <a:cs typeface="Arial" panose="020B0604020202020204" pitchFamily="34" charset="0"/>
              </a:defRPr>
            </a:lvl9pPr>
          </a:lstStyle>
          <a:p>
            <a:r>
              <a:rPr lang="it-IT" altLang="it-IT" sz="800"/>
              <a:t>Guida a ricircolo di sfere</a:t>
            </a:r>
          </a:p>
        </p:txBody>
      </p:sp>
      <p:sp>
        <p:nvSpPr>
          <p:cNvPr id="32781" name="Line 13"/>
          <p:cNvSpPr>
            <a:spLocks noChangeShapeType="1"/>
          </p:cNvSpPr>
          <p:nvPr/>
        </p:nvSpPr>
        <p:spPr bwMode="auto">
          <a:xfrm flipH="1">
            <a:off x="539750" y="4797425"/>
            <a:ext cx="1152525" cy="0"/>
          </a:xfrm>
          <a:prstGeom prst="line">
            <a:avLst/>
          </a:prstGeom>
          <a:noFill/>
          <a:ln w="7620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2782" name="Line 14"/>
          <p:cNvSpPr>
            <a:spLocks noChangeShapeType="1"/>
          </p:cNvSpPr>
          <p:nvPr/>
        </p:nvSpPr>
        <p:spPr bwMode="auto">
          <a:xfrm flipV="1">
            <a:off x="539750" y="3644900"/>
            <a:ext cx="0" cy="1152525"/>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2783" name="Line 15"/>
          <p:cNvSpPr>
            <a:spLocks noChangeShapeType="1"/>
          </p:cNvSpPr>
          <p:nvPr/>
        </p:nvSpPr>
        <p:spPr bwMode="auto">
          <a:xfrm>
            <a:off x="5292725" y="3716338"/>
            <a:ext cx="0" cy="1081087"/>
          </a:xfrm>
          <a:prstGeom prst="line">
            <a:avLst/>
          </a:prstGeom>
          <a:noFill/>
          <a:ln w="57150">
            <a:solidFill>
              <a:srgbClr val="FF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32784" name="Line 16"/>
          <p:cNvSpPr>
            <a:spLocks noChangeShapeType="1"/>
          </p:cNvSpPr>
          <p:nvPr/>
        </p:nvSpPr>
        <p:spPr bwMode="auto">
          <a:xfrm flipH="1">
            <a:off x="4067175" y="4797425"/>
            <a:ext cx="1225550" cy="0"/>
          </a:xfrm>
          <a:prstGeom prst="line">
            <a:avLst/>
          </a:prstGeom>
          <a:noFill/>
          <a:ln w="57150">
            <a:solidFill>
              <a:srgbClr val="FF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1493</TotalTime>
  <Words>3487</Words>
  <Application>Microsoft Office PowerPoint</Application>
  <PresentationFormat>Presentazione su schermo (4:3)</PresentationFormat>
  <Paragraphs>277</Paragraphs>
  <Slides>42</Slides>
  <Notes>0</Notes>
  <HiddenSlides>0</HiddenSlides>
  <MMClips>0</MMClips>
  <ScaleCrop>false</ScaleCrop>
  <HeadingPairs>
    <vt:vector size="8" baseType="variant">
      <vt:variant>
        <vt:lpstr>Caratteri utilizzati</vt:lpstr>
      </vt:variant>
      <vt:variant>
        <vt:i4>3</vt:i4>
      </vt:variant>
      <vt:variant>
        <vt:lpstr>Tema</vt:lpstr>
      </vt:variant>
      <vt:variant>
        <vt:i4>1</vt:i4>
      </vt:variant>
      <vt:variant>
        <vt:lpstr>Server OLE incorporati</vt:lpstr>
      </vt:variant>
      <vt:variant>
        <vt:i4>1</vt:i4>
      </vt:variant>
      <vt:variant>
        <vt:lpstr>Titoli diapositive</vt:lpstr>
      </vt:variant>
      <vt:variant>
        <vt:i4>42</vt:i4>
      </vt:variant>
    </vt:vector>
  </HeadingPairs>
  <TitlesOfParts>
    <vt:vector size="47" baseType="lpstr">
      <vt:lpstr>Arial</vt:lpstr>
      <vt:lpstr>Verdana</vt:lpstr>
      <vt:lpstr>Wingdings</vt:lpstr>
      <vt:lpstr>Struttura predefinita</vt:lpstr>
      <vt:lpstr>AutoCAD Drawing</vt:lpstr>
      <vt:lpstr>CORSO DI AUTOMAZIONE INDUSTRIALE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In un controllo ad anello chiuso si rende necessaria una misura continua della grandezza in uscita. Per far ciò vengono impiegati i trasduttori. Essi sono dei dispositivi che trasformano una grandezza fisica quale una posizione, una velocità, una temperatura, una pressione, una forza, ecc. in una grandezza di altro tipo, generalmente elettrica, al fine di poterla misurare o di poterla confrontare con una grandezza della stessa natura.</vt:lpstr>
      <vt:lpstr>In sostituzione del termine trasduttore spesso viene utilizzato il termine sensore; in effetti i due termini non coincidono, anche se tuttavia non esiste tra di loro una netta differenza.  Infatti per sensore si dovrebbe intendere un dispositivo che in un sistema  di controllo rileva i valori di una grandezza fisica o i suoi cambiamenti. Pertanto mentre in un trasduttore  vi deve essere senz’altro un cambiamento  della forma di energia, in un sensore tale trasformazione è assente.  Un sensore costituisce spesso l’elemento rivelatore di un trasduttore</vt:lpstr>
      <vt:lpstr>Costituzione di un sistema  di misura</vt:lpstr>
      <vt:lpstr>Classificazione dei trasduttori</vt:lpstr>
      <vt:lpstr>Classificazione dei trasduttori</vt:lpstr>
      <vt:lpstr>Presentazione standard di PowerPoint</vt:lpstr>
      <vt:lpstr>TRASDUTTORI DI POSIZIONE</vt:lpstr>
      <vt:lpstr>TIPI DI MISURAZIONI Nel campo delle macchine utensili a Controllo Numerico interessano soprattutto i trasduttori di posizione. Essi possono effettuare la misura della posizione della slitta nei seguenti modi: -diretto -indiretto</vt:lpstr>
      <vt:lpstr>La misurazione indiretta viene effettuata con il trasduttore applicato su un organo in movimentazione, per esempio sull’asse motore, e risulta meno precisa perché non tiene conto della deformazione torsionale degli alberi e degli eventuali giochi degli ingranaggi e della accoppiamento  vite-chiocciola.   In questo caso il trasduttore rileva il movimento di rotazione dell’asse motore, lo trasforma in segnale elettrico e lo invia all’unità di governo che , in funzione del rapporto di trasmissione degli ingranaggi e del passo della vite, calcola indirettamente la traslazione della slitta.</vt:lpstr>
      <vt:lpstr>La misurazione di una posizione o la posizione di una slitta, può essere rilevata mediante l’impiego di trasduttori nei due seguenti modi:        -assoluto        -incrementale</vt:lpstr>
      <vt:lpstr>Si esegue una misurazione incrementale quando viene rilevata la posizione della slitta rispetto all’ultima posizione da essa occupata. In questo caso il trasduttore incrementale rileva lo spostamento effettuato e l’unità di controllo lo somma algebricamente alla posizione precedente</vt:lpstr>
      <vt:lpstr>POTENZIOMETRO</vt:lpstr>
      <vt:lpstr>RELAZIONE DI PROPORZIONALITA’  TRA TENSIONE D’ USCITA E POSIZIONE X in un potenziometro con pista lineare</vt:lpstr>
      <vt:lpstr>ENCODER OTTICO INCREMENTALE rotante</vt:lpstr>
      <vt:lpstr>Presentazione standard di PowerPoint</vt:lpstr>
      <vt:lpstr>Presentazione standard di PowerPoint</vt:lpstr>
      <vt:lpstr>Presentazione standard di PowerPoint</vt:lpstr>
      <vt:lpstr>ENCODER OTTICO INCREMENTALE lineare</vt:lpstr>
      <vt:lpstr>ENCODER OTTICO ASSOLUTO</vt:lpstr>
      <vt:lpstr>Presentazione standard di PowerPoint</vt:lpstr>
      <vt:lpstr>Come si passa dal sistema decimale al sistema binario</vt:lpstr>
      <vt:lpstr>Supporto ottenuto con il codice GRAY</vt:lpstr>
      <vt:lpstr>Presentazione standard di PowerPoint</vt:lpstr>
      <vt:lpstr>TRASDUTTORI DI FORZA</vt:lpstr>
      <vt:lpstr>La misura di forze, momenti flettenti e momenti torcenti viene eseguita molto spesso misurando le deformazioni che essi inducono in un corpo. Vengono misurati degli spostamenti, anche se piccolissimi, tramite degli estensimetri resistivi metallici.</vt:lpstr>
      <vt:lpstr>APPLICAZIONI</vt:lpstr>
      <vt:lpstr>Le variazioni di resistenza dovute alla deformazione del filo sono estremamente piccole, la loro misura viene effettuata con  il ponte di Wheatstone.</vt:lpstr>
      <vt:lpstr>Calcolo del valore ΔR/R con il ponte di Wheatstone</vt:lpstr>
      <vt:lpstr>Presentazione standard di PowerPoint</vt:lpstr>
      <vt:lpstr>PARAMETRI CARATTERISTICI DI UN TRASDUTTORE</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DI AUTOMAZIONE INDUSTRIALE</dc:title>
  <dc:creator>PASQUALE</dc:creator>
  <cp:lastModifiedBy>JK</cp:lastModifiedBy>
  <cp:revision>96</cp:revision>
  <dcterms:created xsi:type="dcterms:W3CDTF">2009-02-27T09:03:04Z</dcterms:created>
  <dcterms:modified xsi:type="dcterms:W3CDTF">2016-12-19T01:03:05Z</dcterms:modified>
</cp:coreProperties>
</file>