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media/image12.jpeg" ContentType="image/jpeg"/>
  <Override PartName="/ppt/media/image11.jpeg" ContentType="image/jpeg"/>
  <Override PartName="/ppt/media/image10.jpeg" ContentType="image/jpeg"/>
  <Override PartName="/ppt/media/image9.jpeg" ContentType="image/jpeg"/>
  <Override PartName="/ppt/media/image8.jpeg" ContentType="image/jpeg"/>
  <Override PartName="/ppt/media/image7.jpeg" ContentType="image/jpe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13.jpeg" ContentType="image/jpeg"/>
  <Override PartName="/ppt/media/image2.png" ContentType="image/png"/>
  <Override PartName="/ppt/media/image1.png" ContentType="image/png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06760" y="1523520"/>
            <a:ext cx="5729760" cy="4571640"/>
          </a:xfrm>
          <a:prstGeom prst="rect">
            <a:avLst/>
          </a:prstGeom>
          <a:ln>
            <a:noFill/>
          </a:ln>
        </p:spPr>
      </p:pic>
      <p:pic>
        <p:nvPicPr>
          <p:cNvPr id="4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06760" y="1523520"/>
            <a:ext cx="5729760" cy="45716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2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2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2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9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06760" y="1523520"/>
            <a:ext cx="5729760" cy="4571640"/>
          </a:xfrm>
          <a:prstGeom prst="rect">
            <a:avLst/>
          </a:prstGeom>
          <a:ln>
            <a:noFill/>
          </a:ln>
        </p:spPr>
      </p:pic>
      <p:pic>
        <p:nvPicPr>
          <p:cNvPr id="80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06760" y="1523520"/>
            <a:ext cx="5729760" cy="45716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20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932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1433880"/>
            <a:ext cx="8305560" cy="19807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it-IT" sz="4800">
                <a:solidFill>
                  <a:srgbClr val="dbdbdb"/>
                </a:solidFill>
                <a:latin typeface="Constantia"/>
              </a:rPr>
              <a:t>Fate clic per modificare il formato del testo del titoloFare clic per modificare lo stile del titolo</a:t>
            </a:r>
            <a:endParaRPr/>
          </a:p>
        </p:txBody>
      </p:sp>
      <p:sp>
        <p:nvSpPr>
          <p:cNvPr id="1" name="Line 2"/>
          <p:cNvSpPr/>
          <p:nvPr/>
        </p:nvSpPr>
        <p:spPr>
          <a:xfrm>
            <a:off x="1463400" y="3549960"/>
            <a:ext cx="2971800" cy="1440"/>
          </a:xfrm>
          <a:prstGeom prst="line">
            <a:avLst/>
          </a:prstGeom>
          <a:ln w="9360">
            <a:solidFill>
              <a:srgbClr val="e8e8e9"/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4708440" y="3549960"/>
            <a:ext cx="2971800" cy="1440"/>
          </a:xfrm>
          <a:prstGeom prst="line">
            <a:avLst/>
          </a:prstGeom>
          <a:ln w="9360">
            <a:solidFill>
              <a:srgbClr val="e8e8e9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4540320" y="3526200"/>
            <a:ext cx="45360" cy="45360"/>
          </a:xfrm>
          <a:prstGeom prst="ellipse">
            <a:avLst/>
          </a:prstGeom>
          <a:solidFill>
            <a:srgbClr val="438086"/>
          </a:solidFill>
          <a:ln w="38160">
            <a:solidFill>
              <a:srgbClr val="438086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it-IT" sz="1200">
                <a:solidFill>
                  <a:srgbClr val="dedede"/>
                </a:solidFill>
                <a:latin typeface="Constantia"/>
              </a:rPr>
              <a:t>09/03/16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fld id="{6B31481C-753E-4A7A-B8A6-1BEADD79D2E3}" type="slidenum">
              <a:rPr lang="it-IT" sz="1600">
                <a:solidFill>
                  <a:srgbClr val="dedede"/>
                </a:solidFill>
                <a:latin typeface="Constantia"/>
              </a:rPr>
              <a:t>&lt;numero&gt;</a:t>
            </a:fld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it-IT" sz="2600">
                <a:latin typeface="Constantia"/>
              </a:rPr>
              <a:t>Fate clic per modificare il formato del testo della struttura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it-IT" sz="2100">
                <a:latin typeface="Constantia"/>
              </a:rPr>
              <a:t>Secondo livello struttura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it-IT" sz="1900">
                <a:latin typeface="Constantia"/>
              </a:rPr>
              <a:t>Terzo livello struttura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it-IT" sz="1600">
                <a:latin typeface="Constantia"/>
              </a:rPr>
              <a:t>Quarto livello struttura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it-IT" sz="2000">
                <a:latin typeface="Constantia"/>
              </a:rPr>
              <a:t>Quinto livello struttura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it-IT" sz="2000">
                <a:latin typeface="Constantia"/>
              </a:rPr>
              <a:t>Sesto livello struttura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it-IT" sz="2000">
                <a:latin typeface="Constantia"/>
              </a:rPr>
              <a:t>Settimo livello struttura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Fate clic per modificare il formato del testo della struttura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Secondo livello struttura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Terzo livello struttura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Quarto livello struttura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Quinto livello struttura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Sesto livello struttura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Settimo livello strutturaFare clic per modificare stili del testo dello schema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400">
                <a:solidFill>
                  <a:srgbClr val="dedede"/>
                </a:solidFill>
                <a:latin typeface="Constantia"/>
              </a:rPr>
              <a:t>Secondo livello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100">
                <a:solidFill>
                  <a:srgbClr val="ffffff"/>
                </a:solidFill>
                <a:latin typeface="Constantia"/>
              </a:rPr>
              <a:t>Terzo livello</a:t>
            </a:r>
            <a:endParaRPr/>
          </a:p>
          <a:p>
            <a:pPr lvl="3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1900">
                <a:solidFill>
                  <a:srgbClr val="ffffff"/>
                </a:solidFill>
                <a:latin typeface="Constantia"/>
              </a:rPr>
              <a:t>Quarto livello</a:t>
            </a:r>
            <a:endParaRPr/>
          </a:p>
          <a:p>
            <a:pPr lvl="4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1600">
                <a:solidFill>
                  <a:srgbClr val="ffffff"/>
                </a:solidFill>
                <a:latin typeface="Constantia"/>
              </a:rPr>
              <a:t>Quinto livello</a:t>
            </a:r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it-IT" sz="1200">
                <a:solidFill>
                  <a:srgbClr val="dedede"/>
                </a:solidFill>
                <a:latin typeface="Constantia"/>
              </a:rPr>
              <a:t>09/03/16</a:t>
            </a:r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rIns="0" tIns="0" bIns="0" anchor="ctr"/>
          <a:p>
            <a:pPr algn="ctr">
              <a:lnSpc>
                <a:spcPct val="100000"/>
              </a:lnSpc>
            </a:pPr>
            <a:fld id="{7B65E73A-5D22-4368-B16C-9191EE2277CB}" type="slidenum">
              <a:rPr lang="it-IT" sz="1600">
                <a:solidFill>
                  <a:srgbClr val="dedede"/>
                </a:solidFill>
                <a:latin typeface="Constantia"/>
              </a:rPr>
              <a:t>&lt;numero&gt;</a:t>
            </a:fld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Fate clic per modificare il formato del testo del titoloFare clic per modificare lo stile del titolo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6156000" y="5949360"/>
            <a:ext cx="2664000" cy="57564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it-IT" sz="2200">
                <a:solidFill>
                  <a:srgbClr val="dedede"/>
                </a:solidFill>
                <a:latin typeface="Constantia"/>
              </a:rPr>
              <a:t>Dileo e Perrone</a:t>
            </a:r>
            <a:endParaRPr/>
          </a:p>
        </p:txBody>
      </p:sp>
      <p:sp>
        <p:nvSpPr>
          <p:cNvPr id="82" name="TextShape 2"/>
          <p:cNvSpPr txBox="1"/>
          <p:nvPr/>
        </p:nvSpPr>
        <p:spPr>
          <a:xfrm>
            <a:off x="539640" y="2493000"/>
            <a:ext cx="8305560" cy="972720"/>
          </a:xfrm>
          <a:prstGeom prst="rect">
            <a:avLst/>
          </a:prstGeom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lang="it-IT" sz="6000">
                <a:solidFill>
                  <a:srgbClr val="dbdbdb"/>
                </a:solidFill>
                <a:latin typeface="Constantia"/>
              </a:rPr>
              <a:t>LE FIBRE OTTICHE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l'</a:t>
            </a:r>
            <a:r>
              <a:rPr b="1" lang="it-IT" sz="3200">
                <a:solidFill>
                  <a:srgbClr val="ffffff"/>
                </a:solidFill>
                <a:latin typeface="Constantia"/>
              </a:rPr>
              <a:t>indice di rifrazione</a:t>
            </a:r>
            <a:r>
              <a:rPr lang="it-IT" sz="3200">
                <a:solidFill>
                  <a:srgbClr val="ffffff"/>
                </a:solidFill>
                <a:latin typeface="Constantia"/>
              </a:rPr>
              <a:t> di un materiale è una costante che quantifica la diminuzione della velocità di propagazione quando attraversa un altro materiale.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Se il primo mezzo è l’aria, </a:t>
            </a:r>
            <a:r>
              <a:rPr b="1" lang="it-IT" sz="3200">
                <a:solidFill>
                  <a:srgbClr val="000000"/>
                </a:solidFill>
                <a:latin typeface="Constantia"/>
              </a:rPr>
              <a:t>l’indice di rifrazione </a:t>
            </a:r>
            <a:r>
              <a:rPr lang="it-IT" sz="3200">
                <a:solidFill>
                  <a:srgbClr val="ffffff"/>
                </a:solidFill>
                <a:latin typeface="Constantia"/>
              </a:rPr>
              <a:t>ottenuto viene detto </a:t>
            </a:r>
            <a:r>
              <a:rPr b="1" lang="it-IT" sz="3200">
                <a:solidFill>
                  <a:srgbClr val="000000"/>
                </a:solidFill>
                <a:latin typeface="Constantia"/>
              </a:rPr>
              <a:t>assoluto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La direzione di propagazione tende ad avvicinarsi alla perpendicolare alla superficie di separazione.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2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INDICE DI RIFRAZIONE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000">
                <a:solidFill>
                  <a:srgbClr val="ffffff"/>
                </a:solidFill>
                <a:latin typeface="Constantia"/>
              </a:rPr>
              <a:t>La velocità di propagazione è inversamente proporzionale all’indice di rifrazione assoluto del materiale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000">
                <a:solidFill>
                  <a:srgbClr val="ffffff"/>
                </a:solidFill>
                <a:latin typeface="Constantia"/>
              </a:rPr>
              <a:t>Esprime il legame di proporzionalità inversa tra i seni degli angoli coinvolti e gli indici di rifrazione dei due mezzi.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4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LEGGE DI SNELL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Noti gli indici di rifrazione dei due materiali è possibile, in caso di incidenza perpendicolare, valutare l’intensità dell’onda rifratta rispetto a quella incidente.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Si possono avere situazioni in cui addirittura il coefficiente di riflessione del campo magnetico è nullo.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Aumentando l’angolo di incidenza diminuisce la potenza trasmessa e cresce quella riflessa.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LEGGE DI SNELL (2)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400">
                <a:solidFill>
                  <a:srgbClr val="ffffff"/>
                </a:solidFill>
                <a:latin typeface="Constantia"/>
              </a:rPr>
              <a:t>Se si passa da un materiale con indice di rifrazione maggiore rispetto a un altro con indice minore, all’aumentare dell’angolo di incidenza non si ottiene più rifrazione ma solo riflessione.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400">
                <a:solidFill>
                  <a:srgbClr val="ffffff"/>
                </a:solidFill>
                <a:latin typeface="Constantia"/>
              </a:rPr>
              <a:t>Esiste quindi un angolo limite che l’angolo di incidenza non può superare.</a:t>
            </a:r>
            <a:endParaRPr/>
          </a:p>
        </p:txBody>
      </p:sp>
      <p:sp>
        <p:nvSpPr>
          <p:cNvPr id="108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ANGOLO LIMITE</a:t>
            </a:r>
            <a:endParaRPr/>
          </a:p>
        </p:txBody>
      </p:sp>
      <p:pic>
        <p:nvPicPr>
          <p:cNvPr id="109" name="Immagin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67640" y="3861000"/>
            <a:ext cx="8136720" cy="252000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it-IT" sz="2000">
                <a:solidFill>
                  <a:srgbClr val="ffffff"/>
                </a:solidFill>
                <a:latin typeface="Constantia"/>
              </a:rPr>
              <a:t>Una fibra ottica è costituita da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000">
                <a:solidFill>
                  <a:srgbClr val="ffffff"/>
                </a:solidFill>
                <a:latin typeface="Constantia"/>
              </a:rPr>
              <a:t>Un nucleo vetroso o di quarzo(core) 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000">
                <a:solidFill>
                  <a:srgbClr val="ffffff"/>
                </a:solidFill>
                <a:latin typeface="Constantia"/>
              </a:rPr>
              <a:t>Un mantello esterno(cladding) che a causa del diverso indice di rifrazione rispetto al core, mantiene confinata la radiazione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000">
                <a:solidFill>
                  <a:srgbClr val="ffffff"/>
                </a:solidFill>
                <a:latin typeface="Constantia"/>
              </a:rPr>
              <a:t>Strato protettivo che conferisce resistenza meccanica e protezione dagli agenti esterni.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STRUTTURA DELLE FIBRE OTTICHE</a:t>
            </a:r>
            <a:endParaRPr/>
          </a:p>
        </p:txBody>
      </p:sp>
      <p:pic>
        <p:nvPicPr>
          <p:cNvPr id="112" name="Immagin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11640" y="3717000"/>
            <a:ext cx="2952360" cy="2714400"/>
          </a:xfrm>
          <a:prstGeom prst="rect">
            <a:avLst/>
          </a:prstGeom>
          <a:ln>
            <a:noFill/>
          </a:ln>
        </p:spPr>
      </p:pic>
      <p:pic>
        <p:nvPicPr>
          <p:cNvPr id="113" name="Immagin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3645000"/>
            <a:ext cx="3924000" cy="273348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000">
                <a:solidFill>
                  <a:srgbClr val="ffffff"/>
                </a:solidFill>
                <a:latin typeface="Constantia"/>
              </a:rPr>
              <a:t>Per continue riflessioni il raggio di luce si propagherà nella fibra senza perdite.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000">
                <a:solidFill>
                  <a:srgbClr val="ffffff"/>
                </a:solidFill>
                <a:latin typeface="Constantia"/>
              </a:rPr>
              <a:t>Dopo qualche riflessione si avrà la completa estinzione del raggio B.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000">
                <a:solidFill>
                  <a:srgbClr val="ffffff"/>
                </a:solidFill>
                <a:latin typeface="Constantia"/>
              </a:rPr>
              <a:t>Per ottenere una buona propagazione lungo la fibra ottica è necessario che il raggio di luce sia di tipo guidato.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5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PROPAGAZIONE NELLE FIBRE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000">
                <a:solidFill>
                  <a:srgbClr val="ffffff"/>
                </a:solidFill>
                <a:latin typeface="Constantia"/>
              </a:rPr>
              <a:t>Esprime la capacità di accettazione della fibra stessa: più essa è grande, più ampio risulta l’angolo solido del cono di accettazione.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000">
                <a:solidFill>
                  <a:srgbClr val="ffffff"/>
                </a:solidFill>
                <a:latin typeface="Constantia"/>
              </a:rPr>
              <a:t>L’apertura numerica è legata all’angolo limite tra nucleo e mantello.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7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APERTURA NUMERICA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Non è vero che tutti gli angoli incidenti entro il limite di accettazione massimo possono diventare raggi guidati.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La propagazione lungo la fibra può avvenire in un numero finito di modi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9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MODI POSSIBILI</a:t>
            </a:r>
            <a:endParaRPr/>
          </a:p>
        </p:txBody>
      </p:sp>
      <p:pic>
        <p:nvPicPr>
          <p:cNvPr id="120" name="Immagin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771640" y="3645000"/>
            <a:ext cx="4032000" cy="1329480"/>
          </a:xfrm>
          <a:prstGeom prst="rect">
            <a:avLst/>
          </a:prstGeom>
          <a:ln>
            <a:noFill/>
          </a:ln>
        </p:spPr>
      </p:pic>
      <p:sp>
        <p:nvSpPr>
          <p:cNvPr id="121" name="CustomShape 3"/>
          <p:cNvSpPr/>
          <p:nvPr/>
        </p:nvSpPr>
        <p:spPr>
          <a:xfrm>
            <a:off x="755640" y="5085360"/>
            <a:ext cx="7848360" cy="943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it-IT" sz="2800">
                <a:solidFill>
                  <a:srgbClr val="ffffff"/>
                </a:solidFill>
                <a:latin typeface="Constantia"/>
              </a:rPr>
              <a:t>Se M=1 la fibra ottica si dice monomodale</a:t>
            </a:r>
            <a:endParaRPr/>
          </a:p>
          <a:p>
            <a:pPr algn="ctr">
              <a:lnSpc>
                <a:spcPct val="100000"/>
              </a:lnSpc>
            </a:pPr>
            <a:r>
              <a:rPr lang="it-IT" sz="2800">
                <a:solidFill>
                  <a:srgbClr val="ffffff"/>
                </a:solidFill>
                <a:latin typeface="Constantia"/>
              </a:rPr>
              <a:t>Se M&gt;1 la fibra ottica si dice multimodale</a:t>
            </a:r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È la differenza di tempo di propagazione tra i due raggi limite.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Per diminuire la dispersione modale è necessario diminuire la differenza tra gli indici di rifrazione del nucleo e del mantello, ma ciò comporta anche una diminuzione dell’apertura numerica(NA) e di conseguenza anche una riduzione dei modi di propagazione della fibra ottica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La scelta degli indici di rifrazione del nucleo e del mantello deve allora essere un giusto compromesso.</a:t>
            </a:r>
            <a:endParaRPr/>
          </a:p>
        </p:txBody>
      </p:sp>
      <p:sp>
        <p:nvSpPr>
          <p:cNvPr id="123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DISPERSIONE MODALE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Segnaposto contenuto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39640" y="1523880"/>
            <a:ext cx="8208720" cy="4777920"/>
          </a:xfrm>
          <a:prstGeom prst="rect">
            <a:avLst/>
          </a:prstGeom>
          <a:ln>
            <a:noFill/>
          </a:ln>
        </p:spPr>
      </p:pic>
      <p:sp>
        <p:nvSpPr>
          <p:cNvPr id="125" name="TextShape 1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DISPERSIONE MODALE (2)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Le onde elettromagnetiche di frequenza più elevata appartengono alla regione definita luce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La luce può propagarsi solo se “guidata” all’interno delle fibre ottiche.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Le onde con frequenza comprese nella banda SHF e EHF vengono fatte transitare in tubi di sezione rettangolare o circolare le cui dimensioni trasversali sono confrontabili con ¼ di lunghezza d’onda</a:t>
            </a:r>
            <a:endParaRPr/>
          </a:p>
          <a:p>
            <a:pPr>
              <a:lnSpc>
                <a:spcPct val="100000"/>
              </a:lnSpc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2 tipi di onde trasversali : 1) TE(trasversali elettriche) 2) TM (trasversali magnetiche)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84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GUIDE D’ONDA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600">
                <a:solidFill>
                  <a:srgbClr val="ffffff"/>
                </a:solidFill>
                <a:latin typeface="Constantia"/>
              </a:rPr>
              <a:t>L’indice di rifrazione di un materiale dipende dalla frequenza della radiazione luminosa che lo sta investendo.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600">
                <a:solidFill>
                  <a:srgbClr val="ffffff"/>
                </a:solidFill>
                <a:latin typeface="Constantia"/>
              </a:rPr>
              <a:t>Il fenomeno è noto come dispersione cromatica e si manifesta in una fibra ottica con un ulteriore dilatazione del tempo e dell’impulzo.</a:t>
            </a:r>
            <a:endParaRPr/>
          </a:p>
        </p:txBody>
      </p:sp>
      <p:sp>
        <p:nvSpPr>
          <p:cNvPr id="127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DISPERSIONE CROMATICA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400">
                <a:solidFill>
                  <a:srgbClr val="ffffff"/>
                </a:solidFill>
                <a:latin typeface="Constantia"/>
              </a:rPr>
              <a:t>Intervalli di frequenza trasmesse su un’onda senza avere attenuazione del segnale.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400">
                <a:solidFill>
                  <a:srgbClr val="ffffff"/>
                </a:solidFill>
                <a:latin typeface="Constantia"/>
              </a:rPr>
              <a:t>Esiste una banda passante sia per la dispersione modale che cromatica e una banda passante effettiva</a:t>
            </a:r>
            <a:endParaRPr/>
          </a:p>
        </p:txBody>
      </p:sp>
      <p:sp>
        <p:nvSpPr>
          <p:cNvPr id="129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BANDA PASSANTE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395640" y="2277000"/>
            <a:ext cx="8229240" cy="312876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600">
                <a:solidFill>
                  <a:srgbClr val="ffffff"/>
                </a:solidFill>
                <a:latin typeface="Constantia"/>
              </a:rPr>
              <a:t>Le guide d’onda non consentono la trasmissione di onde con frequenza minore alla frequenza di taglio e costituiscono l’anello di congiunzione tra la propagazione in linea e in guida.</a:t>
            </a:r>
            <a:endParaRPr/>
          </a:p>
        </p:txBody>
      </p:sp>
      <p:sp>
        <p:nvSpPr>
          <p:cNvPr id="86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GUIDE D’ONDA (2)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600">
                <a:solidFill>
                  <a:srgbClr val="ffffff"/>
                </a:solidFill>
                <a:latin typeface="Constantia"/>
              </a:rPr>
              <a:t>Immunità ai disturbi elettromagnetici esterni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600">
                <a:solidFill>
                  <a:srgbClr val="ffffff"/>
                </a:solidFill>
                <a:latin typeface="Constantia"/>
              </a:rPr>
              <a:t>Isolamento tra trasmittore e ricevitore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600">
                <a:solidFill>
                  <a:srgbClr val="ffffff"/>
                </a:solidFill>
                <a:latin typeface="Constantia"/>
              </a:rPr>
              <a:t>Attenuazione inferiore rispetto alle linee di trasmissione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600">
                <a:solidFill>
                  <a:srgbClr val="ffffff"/>
                </a:solidFill>
                <a:latin typeface="Constantia"/>
              </a:rPr>
              <a:t>Grandi capacità di canali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600">
                <a:solidFill>
                  <a:srgbClr val="ffffff"/>
                </a:solidFill>
                <a:latin typeface="Constantia"/>
              </a:rPr>
              <a:t>Basso peso e ridotto ingombro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VANTAGGI DELLE FIBRE OTTICHE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La luce è un’onda elettromagnetica. Onda piana che si propaga in TEM.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Per tenere conto della fase temporale bisogna considerare l’impedenza caratteristica.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I punti che si trovano alla medesima fase temporale e che si stanno muovendo nello spazio  sono detti </a:t>
            </a:r>
            <a:r>
              <a:rPr b="1" lang="it-IT" sz="3200">
                <a:solidFill>
                  <a:srgbClr val="000000"/>
                </a:solidFill>
                <a:latin typeface="Constantia"/>
              </a:rPr>
              <a:t>fronti d’onda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90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OTTICA FISICA E GEOMETRICA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Se l’onda elettromagnetica si sta propagando nello spazio vuoto e incontra sul suo cammino un mezzo di diversa natura, </a:t>
            </a:r>
            <a:r>
              <a:rPr b="1" lang="it-IT" sz="2600">
                <a:solidFill>
                  <a:srgbClr val="000000"/>
                </a:solidFill>
                <a:latin typeface="Constantia"/>
              </a:rPr>
              <a:t>all’impatto si generano un’onda trasmessa e un’onda di ritorno(o riflessa).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600">
                <a:solidFill>
                  <a:srgbClr val="ffffff"/>
                </a:solidFill>
                <a:latin typeface="Constantia"/>
              </a:rPr>
              <a:t>Il campo magnetico subirà un’inversione di fase rispetto al campo incidente.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92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OTTICA FISICA E GEOMETRICA(2)</a:t>
            </a:r>
            <a:endParaRPr/>
          </a:p>
        </p:txBody>
      </p:sp>
      <p:pic>
        <p:nvPicPr>
          <p:cNvPr id="93" name="Immagin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83640" y="4221000"/>
            <a:ext cx="7757640" cy="2160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Il coefficiente di riflessione tiene conto della variazione del modulo e della fase del campo riflesso rispetto al campo incidente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Il coefficiente di trasmissione tiene conto della variazione di modulo e fase del campo trasmesso nel mezzo 2 rispetto al campo incidente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3200">
                <a:solidFill>
                  <a:srgbClr val="ffffff"/>
                </a:solidFill>
                <a:latin typeface="Constantia"/>
              </a:rPr>
              <a:t>Nei due mezzi sono diversi sia le impedenze caratteristiche che le costanti di fasi</a:t>
            </a:r>
            <a:endParaRPr/>
          </a:p>
        </p:txBody>
      </p:sp>
      <p:sp>
        <p:nvSpPr>
          <p:cNvPr id="95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COEFFICIENTI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000">
                <a:solidFill>
                  <a:srgbClr val="ffffff"/>
                </a:solidFill>
                <a:latin typeface="Constantia"/>
              </a:rPr>
              <a:t>La velocità di propagazione dell’onda riflessa è uguale a quella dell’onda incidente.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4000">
                <a:solidFill>
                  <a:srgbClr val="ffffff"/>
                </a:solidFill>
                <a:latin typeface="Constantia"/>
              </a:rPr>
              <a:t>La velocità di propagazione dell’onda trasmessa è inversamente proporzionale alla radice quadrata  della costante dielettrica relativa</a:t>
            </a:r>
            <a:endParaRPr/>
          </a:p>
        </p:txBody>
      </p:sp>
      <p:sp>
        <p:nvSpPr>
          <p:cNvPr id="97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ONDA RIFLESSA E TRASMESSA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400">
                <a:solidFill>
                  <a:srgbClr val="ffffff"/>
                </a:solidFill>
                <a:latin typeface="Constantia"/>
              </a:rPr>
              <a:t>L’onda trasmessa viene detta onda rifratta e il meccanismo di trasmissione rifrazione.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it-IT" sz="2400">
                <a:solidFill>
                  <a:srgbClr val="ffffff"/>
                </a:solidFill>
                <a:latin typeface="Constantia"/>
              </a:rPr>
              <a:t>Con la diminuzione della velocità di propagazione si ha una diminuzione della lunghezza d’onda: i fronti d’onda tendono a raggrupparsi.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99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rIns="90000" tIns="45000" bIns="45000" anchor="b"/>
          <a:p>
            <a:pPr>
              <a:lnSpc>
                <a:spcPct val="100000"/>
              </a:lnSpc>
            </a:pPr>
            <a:r>
              <a:rPr lang="it-IT" sz="4200">
                <a:solidFill>
                  <a:srgbClr val="dbdbdb"/>
                </a:solidFill>
                <a:latin typeface="Constantia"/>
              </a:rPr>
              <a:t>RIFRAZIONE</a:t>
            </a:r>
            <a:endParaRPr/>
          </a:p>
        </p:txBody>
      </p:sp>
      <p:pic>
        <p:nvPicPr>
          <p:cNvPr id="100" name="Immagin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611640" y="3501000"/>
            <a:ext cx="7992360" cy="294300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